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华文仿宋" panose="02010600040101010101" charset="-122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华文仿宋" panose="02010600040101010101" charset="-122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华文仿宋" panose="02010600040101010101" charset="-122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华文仿宋" panose="02010600040101010101" charset="-122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华文仿宋" panose="02010600040101010101" charset="-122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华文仿宋" panose="02010600040101010101" charset="-122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华文仿宋" panose="02010600040101010101" charset="-122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华文仿宋" panose="02010600040101010101" charset="-122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华文仿宋" panose="02010600040101010101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-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96" name="Shape 9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华文仿宋" panose="02010600040101010101" charset="-122"/>
      </a:defRPr>
    </a:lvl1pPr>
    <a:lvl2pPr indent="228600" latinLnBrk="0">
      <a:defRPr sz="1200">
        <a:latin typeface="+mj-lt"/>
        <a:ea typeface="+mj-ea"/>
        <a:cs typeface="+mj-cs"/>
        <a:sym typeface="华文仿宋" panose="02010600040101010101" charset="-122"/>
      </a:defRPr>
    </a:lvl2pPr>
    <a:lvl3pPr indent="457200" latinLnBrk="0">
      <a:defRPr sz="1200">
        <a:latin typeface="+mj-lt"/>
        <a:ea typeface="+mj-ea"/>
        <a:cs typeface="+mj-cs"/>
        <a:sym typeface="华文仿宋" panose="02010600040101010101" charset="-122"/>
      </a:defRPr>
    </a:lvl3pPr>
    <a:lvl4pPr indent="685800" latinLnBrk="0">
      <a:defRPr sz="1200">
        <a:latin typeface="+mj-lt"/>
        <a:ea typeface="+mj-ea"/>
        <a:cs typeface="+mj-cs"/>
        <a:sym typeface="华文仿宋" panose="02010600040101010101" charset="-122"/>
      </a:defRPr>
    </a:lvl4pPr>
    <a:lvl5pPr indent="914400" latinLnBrk="0">
      <a:defRPr sz="1200">
        <a:latin typeface="+mj-lt"/>
        <a:ea typeface="+mj-ea"/>
        <a:cs typeface="+mj-cs"/>
        <a:sym typeface="华文仿宋" panose="02010600040101010101" charset="-122"/>
      </a:defRPr>
    </a:lvl5pPr>
    <a:lvl6pPr indent="1143000" latinLnBrk="0">
      <a:defRPr sz="1200">
        <a:latin typeface="+mj-lt"/>
        <a:ea typeface="+mj-ea"/>
        <a:cs typeface="+mj-cs"/>
        <a:sym typeface="华文仿宋" panose="02010600040101010101" charset="-122"/>
      </a:defRPr>
    </a:lvl6pPr>
    <a:lvl7pPr indent="1371600" latinLnBrk="0">
      <a:defRPr sz="1200">
        <a:latin typeface="+mj-lt"/>
        <a:ea typeface="+mj-ea"/>
        <a:cs typeface="+mj-cs"/>
        <a:sym typeface="华文仿宋" panose="02010600040101010101" charset="-122"/>
      </a:defRPr>
    </a:lvl7pPr>
    <a:lvl8pPr indent="1600200" latinLnBrk="0">
      <a:defRPr sz="1200">
        <a:latin typeface="+mj-lt"/>
        <a:ea typeface="+mj-ea"/>
        <a:cs typeface="+mj-cs"/>
        <a:sym typeface="华文仿宋" panose="02010600040101010101" charset="-122"/>
      </a:defRPr>
    </a:lvl8pPr>
    <a:lvl9pPr indent="1828800" latinLnBrk="0">
      <a:defRPr sz="1200">
        <a:latin typeface="+mj-lt"/>
        <a:ea typeface="+mj-ea"/>
        <a:cs typeface="+mj-cs"/>
        <a:sym typeface="华文仿宋" panose="02010600040101010101" charset="-122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3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6" descr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7070" y="5921769"/>
            <a:ext cx="1744930" cy="123305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2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2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1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2" name="文本占位符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/>
            </a:pPr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图片 6" descr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7070" y="5921769"/>
            <a:ext cx="1744930" cy="123305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8" name="线条"/>
          <p:cNvSpPr/>
          <p:nvPr/>
        </p:nvSpPr>
        <p:spPr>
          <a:xfrm>
            <a:off x="454633" y="785891"/>
            <a:ext cx="11282735" cy="1"/>
          </a:xfrm>
          <a:prstGeom prst="line">
            <a:avLst/>
          </a:prstGeom>
          <a:ln w="38100">
            <a:solidFill>
              <a:schemeClr val="accent3">
                <a:lumOff val="17647"/>
              </a:schemeClr>
            </a:solidFill>
            <a:miter lim="400000"/>
          </a:ln>
        </p:spPr>
        <p:txBody>
          <a:bodyPr lIns="45719" rIns="45719"/>
          <a:lstStyle/>
          <a:p/>
        </p:txBody>
      </p:sp>
      <p:sp>
        <p:nvSpPr>
          <p:cNvPr id="6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77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185" indent="-260985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8" name="文本占位符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7" name="图片占位符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/>
        </p:txBody>
      </p:sp>
      <p:sp>
        <p:nvSpPr>
          <p:cNvPr id="88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GIF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 descr="图片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447070" y="5921769"/>
            <a:ext cx="1744930" cy="123305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直接连接符 9"/>
          <p:cNvSpPr/>
          <p:nvPr/>
        </p:nvSpPr>
        <p:spPr>
          <a:xfrm>
            <a:off x="365760" y="783771"/>
            <a:ext cx="11399474" cy="1"/>
          </a:xfrm>
          <a:prstGeom prst="line">
            <a:avLst/>
          </a:prstGeom>
          <a:ln w="25400">
            <a:solidFill>
              <a:srgbClr val="D9D9D9"/>
            </a:solidFill>
            <a:miter/>
          </a:ln>
        </p:spPr>
        <p:txBody>
          <a:bodyPr lIns="45719" rIns="45719"/>
          <a:lstStyle/>
          <a:p/>
        </p:txBody>
      </p:sp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610600" y="6356350"/>
            <a:ext cx="318567" cy="3200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2pPr>
      <a:lvl3pPr marL="1234440" marR="0" indent="-32004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9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华文仿宋" panose="02010600040101010101" charset="-122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华文仿宋" panose="02010600040101010101" charset="-122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华文仿宋" panose="02010600040101010101" charset="-122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华文仿宋" panose="02010600040101010101" charset="-122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华文仿宋" panose="02010600040101010101" charset="-122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华文仿宋" panose="02010600040101010101" charset="-122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华文仿宋" panose="02010600040101010101" charset="-122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华文仿宋" panose="02010600040101010101" charset="-122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华文仿宋" panose="02010600040101010101" charset="-122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华文仿宋" panose="02010600040101010101" charset="-122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hyperlink" Target="https://jsfiddle.net/eL5d6jov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hyperlink" Target="https://developers.google.com/web/updates/2018/09/inside-browser-part1" TargetMode="External"/><Relationship Id="rId1" Type="http://schemas.openxmlformats.org/officeDocument/2006/relationships/hyperlink" Target="https://www.intel.cn/content/www/cn/zh/products/docs/processors/what-is-a-gpu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6.GIF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矩形 3"/>
          <p:cNvSpPr/>
          <p:nvPr/>
        </p:nvSpPr>
        <p:spPr>
          <a:xfrm>
            <a:off x="0" y="-1"/>
            <a:ext cx="12192000" cy="5656218"/>
          </a:xfrm>
          <a:prstGeom prst="rect">
            <a:avLst/>
          </a:prstGeom>
          <a:solidFill>
            <a:srgbClr val="ED722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99" name="pasted-image.pdf" descr="pasted-image.pdf"/>
          <p:cNvPicPr>
            <a:picLocks noChangeAspect="1"/>
          </p:cNvPicPr>
          <p:nvPr/>
        </p:nvPicPr>
        <p:blipFill>
          <a:blip r:embed="rId1">
            <a:alphaModFix amt="65107"/>
          </a:blip>
          <a:srcRect r="14941" b="27116"/>
          <a:stretch>
            <a:fillRect/>
          </a:stretch>
        </p:blipFill>
        <p:spPr>
          <a:xfrm>
            <a:off x="8584238" y="2145946"/>
            <a:ext cx="3607762" cy="360513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0" name="文本框 6"/>
          <p:cNvSpPr txBox="1"/>
          <p:nvPr/>
        </p:nvSpPr>
        <p:spPr>
          <a:xfrm>
            <a:off x="355438" y="2094110"/>
            <a:ext cx="10803983" cy="9398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>
            <a:lvl1pPr>
              <a:defRPr sz="6600">
                <a:solidFill>
                  <a:srgbClr val="FFFFFF"/>
                </a:solidFill>
              </a:defRPr>
            </a:lvl1pPr>
          </a:lstStyle>
          <a:p>
            <a:r>
              <a:t>浅析Chrome浏览器工作原理</a:t>
            </a:r>
          </a:p>
        </p:txBody>
      </p:sp>
      <p:sp>
        <p:nvSpPr>
          <p:cNvPr id="101" name="Shape 21"/>
          <p:cNvSpPr txBox="1"/>
          <p:nvPr/>
        </p:nvSpPr>
        <p:spPr>
          <a:xfrm>
            <a:off x="-120001" y="-1"/>
            <a:ext cx="17000" cy="182851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100">
                <a:solidFill>
                  <a:srgbClr val="FFFFFF">
                    <a:alpha val="1000"/>
                  </a:srgbClr>
                </a:solidFill>
              </a:defRPr>
            </a:lvl1pPr>
          </a:lstStyle>
          <a:p>
            <a:r>
              <a:t>快手内部文档请勿外传GXKJ</a:t>
            </a:r>
          </a:p>
        </p:txBody>
      </p:sp>
      <p:sp>
        <p:nvSpPr>
          <p:cNvPr id="102" name="韩婷婷（hantingting03）"/>
          <p:cNvSpPr txBox="1"/>
          <p:nvPr/>
        </p:nvSpPr>
        <p:spPr>
          <a:xfrm>
            <a:off x="5910735" y="4323079"/>
            <a:ext cx="3663786" cy="4343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700">
                <a:solidFill>
                  <a:srgbClr val="FFFFFF"/>
                </a:solidFill>
              </a:defRPr>
            </a:lvl1pPr>
          </a:lstStyle>
          <a:p>
            <a:r>
              <a:t>韩婷婷（hantingting03）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一个网站是如何显示的"/>
          <p:cNvSpPr txBox="1">
            <a:spLocks noGrp="1"/>
          </p:cNvSpPr>
          <p:nvPr>
            <p:ph type="title"/>
          </p:nvPr>
        </p:nvSpPr>
        <p:spPr>
          <a:xfrm>
            <a:off x="202134" y="940085"/>
            <a:ext cx="10515601" cy="285273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</a:defRPr>
            </a:lvl1pPr>
          </a:lstStyle>
          <a:p>
            <a:r>
              <a:t>一个网站是如何显示的</a:t>
            </a:r>
            <a:endParaRPr b="1">
              <a:latin typeface="Helvetica Neue" panose="02000503000000020004"/>
              <a:ea typeface="Helvetica Neue" panose="02000503000000020004"/>
              <a:cs typeface="Helvetica Neue" panose="02000503000000020004"/>
              <a:sym typeface="Helvetica Neue" panose="02000503000000020004"/>
            </a:endParaRPr>
          </a:p>
        </p:txBody>
      </p:sp>
      <p:sp>
        <p:nvSpPr>
          <p:cNvPr id="139" name="一、地址栏输入了一个网址发生了什么…"/>
          <p:cNvSpPr txBox="1">
            <a:spLocks noGrp="1"/>
          </p:cNvSpPr>
          <p:nvPr>
            <p:ph type="body" sz="quarter" idx="1"/>
          </p:nvPr>
        </p:nvSpPr>
        <p:spPr>
          <a:xfrm>
            <a:off x="547370" y="4338955"/>
            <a:ext cx="10515600" cy="1145540"/>
          </a:xfrm>
          <a:prstGeom prst="rect">
            <a:avLst/>
          </a:prstGeom>
        </p:spPr>
        <p:txBody>
          <a:bodyPr/>
          <a:lstStyle/>
          <a:p>
            <a:pPr lvl="1"/>
            <a:r>
              <a:t>一、地址栏输入了一个网址发生了什么</a:t>
            </a:r>
          </a:p>
          <a:p>
            <a:pPr lvl="1"/>
            <a:r>
              <a:t>二、渲染器进程处理了什么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Box 25"/>
          <p:cNvSpPr txBox="1"/>
          <p:nvPr/>
        </p:nvSpPr>
        <p:spPr>
          <a:xfrm>
            <a:off x="456794" y="195963"/>
            <a:ext cx="5812561" cy="4470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t>地址栏输入了一个网址发生了什么</a:t>
            </a:r>
          </a:p>
        </p:txBody>
      </p:sp>
      <p:sp>
        <p:nvSpPr>
          <p:cNvPr id="142" name="TextBox 25"/>
          <p:cNvSpPr txBox="1"/>
          <p:nvPr/>
        </p:nvSpPr>
        <p:spPr>
          <a:xfrm>
            <a:off x="303530" y="1147445"/>
            <a:ext cx="11584940" cy="390779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 marL="187325" indent="-187325" defTabSz="457200">
              <a:lnSpc>
                <a:spcPct val="150000"/>
              </a:lnSpc>
              <a:spcBef>
                <a:spcPts val="1600"/>
              </a:spcBef>
              <a:buSzPct val="100000"/>
              <a:buAutoNum type="arabicPeriod"/>
              <a:defRPr sz="1400"/>
            </a:pPr>
            <a:r>
              <a:rPr dirty="0" err="1"/>
              <a:t>Brower进程的UI</a:t>
            </a:r>
            <a:r>
              <a:rPr dirty="0"/>
              <a:t> </a:t>
            </a:r>
            <a:r>
              <a:rPr dirty="0" err="1"/>
              <a:t>线程</a:t>
            </a:r>
            <a:r>
              <a:rPr dirty="0"/>
              <a:t> </a:t>
            </a:r>
            <a:r>
              <a:rPr dirty="0" err="1"/>
              <a:t>会判断当前的输入是否合法</a:t>
            </a:r>
            <a:r>
              <a:rPr dirty="0"/>
              <a:t>，（</a:t>
            </a:r>
            <a:r>
              <a:rPr dirty="0" err="1"/>
              <a:t>若非法则拼接成搜索引擎页面的url</a:t>
            </a:r>
            <a:r>
              <a:rPr dirty="0"/>
              <a:t>），</a:t>
            </a:r>
            <a:r>
              <a:rPr dirty="0" err="1"/>
              <a:t>把loading指示器打开，然后把请求给网络线程</a:t>
            </a:r>
            <a:r>
              <a:rPr dirty="0"/>
              <a:t>。</a:t>
            </a:r>
            <a:endParaRPr dirty="0"/>
          </a:p>
          <a:p>
            <a:pPr marL="187325" indent="-187325" defTabSz="457200">
              <a:lnSpc>
                <a:spcPct val="150000"/>
              </a:lnSpc>
              <a:spcBef>
                <a:spcPts val="1600"/>
              </a:spcBef>
              <a:buSzPct val="100000"/>
              <a:buAutoNum type="arabicPeriod"/>
              <a:defRPr sz="1400"/>
            </a:pPr>
            <a:r>
              <a:rPr dirty="0" err="1"/>
              <a:t>网络线程请求网络数据，拿到响应数据，做一些安全检查（钓鱼</a:t>
            </a:r>
            <a:r>
              <a:rPr lang="zh-CN" dirty="0" err="1"/>
              <a:t>网站</a:t>
            </a:r>
            <a:r>
              <a:rPr dirty="0" err="1"/>
              <a:t>（Malicious</a:t>
            </a:r>
            <a:r>
              <a:rPr dirty="0"/>
              <a:t> site ）+ </a:t>
            </a:r>
            <a:r>
              <a:rPr dirty="0" err="1"/>
              <a:t>CORB（Cross-Origin</a:t>
            </a:r>
            <a:r>
              <a:rPr dirty="0"/>
              <a:t> Read Blocking））</a:t>
            </a:r>
            <a:endParaRPr dirty="0"/>
          </a:p>
          <a:p>
            <a:pPr marL="187325" indent="-187325" defTabSz="457200">
              <a:lnSpc>
                <a:spcPct val="150000"/>
              </a:lnSpc>
              <a:spcBef>
                <a:spcPts val="1600"/>
              </a:spcBef>
              <a:buSzPct val="100000"/>
              <a:buAutoNum type="arabicPeriod"/>
              <a:defRPr sz="1400"/>
            </a:pPr>
            <a:r>
              <a:rPr dirty="0" err="1"/>
              <a:t>响应数据若没问题，数据流（data</a:t>
            </a:r>
            <a:r>
              <a:rPr dirty="0"/>
              <a:t> </a:t>
            </a:r>
            <a:r>
              <a:rPr dirty="0" err="1"/>
              <a:t>stream）会转移给</a:t>
            </a:r>
            <a:r>
              <a:rPr dirty="0" err="1">
                <a:solidFill>
                  <a:schemeClr val="accent2"/>
                </a:solidFill>
              </a:rPr>
              <a:t>renderer进程</a:t>
            </a:r>
            <a:r>
              <a:rPr dirty="0" err="1"/>
              <a:t>（为了优化，这个进程在network线程处理前就已经被创建了）</a:t>
            </a:r>
            <a:r>
              <a:rPr dirty="0" err="1">
                <a:solidFill>
                  <a:schemeClr val="accent2"/>
                </a:solidFill>
              </a:rPr>
              <a:t>处理</a:t>
            </a:r>
            <a:r>
              <a:rPr dirty="0"/>
              <a:t>。</a:t>
            </a:r>
            <a:endParaRPr dirty="0"/>
          </a:p>
          <a:p>
            <a:pPr marL="187325" indent="-187325" defTabSz="457200">
              <a:lnSpc>
                <a:spcPct val="150000"/>
              </a:lnSpc>
              <a:spcBef>
                <a:spcPts val="1600"/>
              </a:spcBef>
              <a:buSzPct val="100000"/>
              <a:buAutoNum type="arabicPeriod"/>
              <a:defRPr sz="1400"/>
            </a:pPr>
            <a:r>
              <a:rPr dirty="0"/>
              <a:t>renderer进程确认要导航后，会IPC到Brower进程的UI线程，UI线程更新安全指示器，站点设置UI，并更新session（存储在本地磁盘，便于恢复）。</a:t>
            </a:r>
            <a:endParaRPr dirty="0"/>
          </a:p>
          <a:p>
            <a:pPr marL="187325" indent="-187325" defTabSz="457200">
              <a:lnSpc>
                <a:spcPct val="150000"/>
              </a:lnSpc>
              <a:spcBef>
                <a:spcPts val="1600"/>
              </a:spcBef>
              <a:buSzPct val="100000"/>
              <a:buAutoNum type="arabicPeriod"/>
              <a:defRPr sz="1400"/>
            </a:pPr>
            <a:r>
              <a:rPr dirty="0" err="1"/>
              <a:t>renderer进程会加载页面用到的资源并渲染页面</a:t>
            </a:r>
            <a:r>
              <a:rPr dirty="0"/>
              <a:t>。</a:t>
            </a:r>
            <a:endParaRPr dirty="0"/>
          </a:p>
          <a:p>
            <a:pPr marL="187325" indent="-187325" defTabSz="457200">
              <a:lnSpc>
                <a:spcPct val="150000"/>
              </a:lnSpc>
              <a:spcBef>
                <a:spcPts val="1600"/>
              </a:spcBef>
              <a:buSzPct val="100000"/>
              <a:buAutoNum type="arabicPeriod"/>
              <a:defRPr sz="1400"/>
            </a:pPr>
            <a:r>
              <a:rPr dirty="0"/>
              <a:t>当页面内所有的frame（包括内嵌的iframe页面）都load（指的是浏览器生命周期API的那个Load）了，renderer进程会IPC到UI线程</a:t>
            </a:r>
            <a:endParaRPr dirty="0"/>
          </a:p>
          <a:p>
            <a:pPr marL="187325" indent="-187325" defTabSz="457200">
              <a:lnSpc>
                <a:spcPct val="150000"/>
              </a:lnSpc>
              <a:spcBef>
                <a:spcPts val="1600"/>
              </a:spcBef>
              <a:buSzPct val="100000"/>
              <a:buAutoNum type="arabicPeriod"/>
              <a:defRPr sz="1400"/>
            </a:pPr>
            <a:r>
              <a:rPr dirty="0" err="1"/>
              <a:t>UI线程关闭loading指示器</a:t>
            </a:r>
            <a:r>
              <a:rPr dirty="0"/>
              <a:t>。</a:t>
            </a:r>
            <a:endParaRPr dirty="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25"/>
          <p:cNvSpPr txBox="1"/>
          <p:nvPr/>
        </p:nvSpPr>
        <p:spPr>
          <a:xfrm>
            <a:off x="456794" y="195963"/>
            <a:ext cx="5812561" cy="4470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t>渲染器进程处理了什么</a:t>
            </a:r>
          </a:p>
        </p:txBody>
      </p:sp>
      <p:sp>
        <p:nvSpPr>
          <p:cNvPr id="145" name="TextBox 25"/>
          <p:cNvSpPr txBox="1"/>
          <p:nvPr/>
        </p:nvSpPr>
        <p:spPr>
          <a:xfrm>
            <a:off x="471173" y="2137762"/>
            <a:ext cx="10999524" cy="3482347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marL="187325" indent="-187325" defTabSz="457200">
              <a:lnSpc>
                <a:spcPct val="150000"/>
              </a:lnSpc>
              <a:spcBef>
                <a:spcPts val="1600"/>
              </a:spcBef>
              <a:buSzPct val="100000"/>
              <a:buAutoNum type="arabicPeriod"/>
              <a:defRPr sz="1400"/>
            </a:pPr>
            <a:r>
              <a:t>分析成dom（语法分析过程略，其解析速度随html标签结构复杂而变慢）</a:t>
            </a:r>
          </a:p>
          <a:p>
            <a:pPr marL="187325" indent="-187325" defTabSz="457200">
              <a:lnSpc>
                <a:spcPct val="150000"/>
              </a:lnSpc>
              <a:spcBef>
                <a:spcPts val="1600"/>
              </a:spcBef>
              <a:buSzPct val="100000"/>
              <a:buAutoNum type="arabicPeriod"/>
              <a:defRPr sz="1400"/>
            </a:pPr>
            <a:r>
              <a:t>dom解析过程中，遇到外联的资源会IPC到网络线程去请求（这一步是有被优化过，在parse dom之前prelaod scanner就已经拿到所有带资源文件的标签并preload了）。</a:t>
            </a:r>
          </a:p>
          <a:p>
            <a:pPr marL="187325" indent="-187325" defTabSz="457200">
              <a:lnSpc>
                <a:spcPct val="150000"/>
              </a:lnSpc>
              <a:spcBef>
                <a:spcPts val="1600"/>
              </a:spcBef>
              <a:buSzPct val="100000"/>
              <a:buAutoNum type="arabicPeriod"/>
              <a:defRPr sz="1400"/>
            </a:pPr>
            <a:r>
              <a:t>dom会经过一系列解析（遇到什么标签就解析对应标签）</a:t>
            </a:r>
          </a:p>
          <a:p>
            <a:pPr marL="187325" indent="-187325" defTabSz="457200">
              <a:lnSpc>
                <a:spcPct val="150000"/>
              </a:lnSpc>
              <a:spcBef>
                <a:spcPts val="1600"/>
              </a:spcBef>
              <a:buSzPct val="100000"/>
              <a:buAutoNum type="arabicPeriod"/>
              <a:defRPr sz="1400"/>
            </a:pPr>
            <a:r>
              <a:t>解析后会生成dom树、cssom树、layout树（记录位置信息）、paint records(和写canvas步骤差不多，paint的顺序会影响层级)。</a:t>
            </a:r>
          </a:p>
          <a:p>
            <a:pPr marL="196215" indent="-196215" defTabSz="457200">
              <a:lnSpc>
                <a:spcPct val="150000"/>
              </a:lnSpc>
              <a:buSzPct val="100000"/>
              <a:buAutoNum type="arabicPeriod"/>
              <a:defRPr sz="1400"/>
            </a:pPr>
            <a:r>
              <a:t>由于页面的实际内容一般比当前窗口大，现代浏览器采用分层的方法，根据layout tree生成layer tree。</a:t>
            </a:r>
          </a:p>
          <a:p>
            <a:pPr marL="196215" indent="-196215" defTabSz="457200">
              <a:lnSpc>
                <a:spcPct val="150000"/>
              </a:lnSpc>
              <a:buSzPct val="100000"/>
              <a:buAutoNum type="arabicPeriod"/>
              <a:defRPr sz="1400"/>
            </a:pPr>
            <a:r>
              <a:t>每个layer会由Compositor thread处理成tiles/瓦片，并移交给Raster thread生成光栅，并将记录存储在GPU中。</a:t>
            </a:r>
          </a:p>
          <a:p>
            <a:pPr marL="196215" indent="-196215" defTabSz="457200">
              <a:lnSpc>
                <a:spcPct val="150000"/>
              </a:lnSpc>
              <a:buSzPct val="100000"/>
              <a:buAutoNum type="arabicPeriod"/>
              <a:defRPr sz="1400"/>
            </a:pPr>
            <a:r>
              <a:t>Compositor会根据当前窗口，去优先处理layer中在窗口的部分，汇总转交给raster threads后拿到的信息，生成compositor frame。</a:t>
            </a:r>
          </a:p>
          <a:p>
            <a:pPr defTabSz="457200">
              <a:lnSpc>
                <a:spcPct val="150000"/>
              </a:lnSpc>
              <a:defRPr sz="1400"/>
            </a:pPr>
            <a:r>
              <a:t>这个就是我们在一个时刻看到的tab标签下的页面内容了。</a:t>
            </a:r>
          </a:p>
          <a:p>
            <a:pPr marL="196215" indent="-196215" defTabSz="457200">
              <a:lnSpc>
                <a:spcPct val="150000"/>
              </a:lnSpc>
              <a:buSzPct val="100000"/>
              <a:buAutoNum type="arabicPeriod" startAt="8"/>
              <a:defRPr sz="1400"/>
            </a:pPr>
            <a:r>
              <a:t>compositor frame会被IPC给浏览器进程。</a:t>
            </a:r>
          </a:p>
        </p:txBody>
      </p:sp>
      <p:sp>
        <p:nvSpPr>
          <p:cNvPr id="146" name="TextBox 25"/>
          <p:cNvSpPr txBox="1"/>
          <p:nvPr/>
        </p:nvSpPr>
        <p:spPr>
          <a:xfrm>
            <a:off x="471173" y="1016239"/>
            <a:ext cx="10502673" cy="748287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1400"/>
            </a:pPr>
            <a:r>
              <a:t>首先我们通常说的“js是单线程的”、“浏览器是单线程的”等等，都是指的</a:t>
            </a:r>
            <a:r>
              <a:rPr>
                <a:solidFill>
                  <a:schemeClr val="accent2"/>
                </a:solidFill>
              </a:rPr>
              <a:t>渲染进程</a:t>
            </a:r>
            <a:r>
              <a:t>的</a:t>
            </a:r>
            <a:r>
              <a:rPr>
                <a:solidFill>
                  <a:schemeClr val="accent2"/>
                </a:solidFill>
              </a:rPr>
              <a:t>主线程（main thread）。</a:t>
            </a:r>
            <a:endParaRPr>
              <a:solidFill>
                <a:schemeClr val="accent2"/>
              </a:solidFill>
            </a:endParaRPr>
          </a:p>
          <a:p>
            <a:pPr defTabSz="457200">
              <a:lnSpc>
                <a:spcPts val="3300"/>
              </a:lnSpc>
              <a:defRPr sz="1400"/>
            </a:pPr>
            <a:r>
              <a:t>主线程会做很多事情，除了执行js，还有生成dom树， 生成cssom树，生成layout(布局树)树，生成paint records，生成layer(层树)树。</a:t>
            </a:r>
          </a:p>
        </p:txBody>
      </p:sp>
      <p:sp>
        <p:nvSpPr>
          <p:cNvPr id="147" name="TextBox 25"/>
          <p:cNvSpPr txBox="1"/>
          <p:nvPr/>
        </p:nvSpPr>
        <p:spPr>
          <a:xfrm>
            <a:off x="471173" y="1702987"/>
            <a:ext cx="10176883" cy="535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1400"/>
            </a:lvl1pPr>
          </a:lstStyle>
          <a:p>
            <a:r>
              <a:t>数据流（data stream）转移给渲染进程（renderer process）的处理经过: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786" r="1276" b="2542"/>
          <a:stretch>
            <a:fillRect/>
          </a:stretch>
        </p:blipFill>
        <p:spPr>
          <a:xfrm>
            <a:off x="6000750" y="1261745"/>
            <a:ext cx="6302375" cy="3100705"/>
          </a:xfrm>
          <a:prstGeom prst="rect">
            <a:avLst/>
          </a:prstGeom>
        </p:spPr>
      </p:pic>
      <p:sp>
        <p:nvSpPr>
          <p:cNvPr id="153" name="TextBox 25"/>
          <p:cNvSpPr txBox="1"/>
          <p:nvPr/>
        </p:nvSpPr>
        <p:spPr>
          <a:xfrm>
            <a:off x="417195" y="947420"/>
            <a:ext cx="5449570" cy="452310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p>
            <a:pPr defTabSz="457200">
              <a:lnSpc>
                <a:spcPct val="150000"/>
              </a:lnSpc>
              <a:defRPr sz="1600"/>
            </a:pPr>
            <a:r>
              <a:rPr lang="zh-CN">
                <a:sym typeface="+mn-ea"/>
              </a:rPr>
              <a:t>子资源（外联资源）加载</a:t>
            </a:r>
            <a:r>
              <a:rPr lang="zh-CN"/>
              <a:t>：</a:t>
            </a:r>
            <a:br/>
            <a:r>
              <a:t>网站通常使用图像、CSS 和 JavaScript 等外部资源。这些文件需要从网络或缓存中加载。主线程可以在解析构建DOM的过程中找到它们时一一请求，但为了加快速度，“预加载扫描器”是并发运行的。如果 HTML 文档中有类似的东西&lt;img&gt;，&lt;link&gt;预加载扫描器会查看 HTML 解析器生成的令牌，并向浏览器进程中的网络线程发送请求。</a:t>
            </a:r>
          </a:p>
          <a:p>
            <a:pPr defTabSz="457200">
              <a:lnSpc>
                <a:spcPct val="150000"/>
              </a:lnSpc>
              <a:defRPr sz="1600"/>
            </a:pPr>
            <a:r>
              <a:t>当 HTML 解析器找到一个&lt;script&gt;标签时，它会暂停 HTML 文档的解析，并且必须加载、解析和执行 JavaScript 代码</a:t>
            </a:r>
            <a:r>
              <a:rPr lang="zh-CN"/>
              <a:t>完毕</a:t>
            </a:r>
            <a:r>
              <a:t>。</a:t>
            </a:r>
          </a:p>
          <a:p>
            <a:pPr defTabSz="457200">
              <a:lnSpc>
                <a:spcPct val="150000"/>
              </a:lnSpc>
              <a:defRPr sz="1600"/>
            </a:pPr>
            <a:r>
              <a:rPr lang="zh-CN"/>
              <a:t>例如：</a:t>
            </a:r>
            <a:r>
              <a:t>document.write()</a:t>
            </a:r>
            <a:r>
              <a:rPr lang="zh-CN"/>
              <a:t>，</a:t>
            </a:r>
            <a:r>
              <a:t>因为 JavaScript 可以通过改变整个 DOM 结构之类的东西来改变文档的形状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为什么建议用特定的技术性能优化"/>
          <p:cNvSpPr txBox="1">
            <a:spLocks noGrp="1"/>
          </p:cNvSpPr>
          <p:nvPr>
            <p:ph type="title"/>
          </p:nvPr>
        </p:nvSpPr>
        <p:spPr>
          <a:xfrm>
            <a:off x="113912" y="1575458"/>
            <a:ext cx="11614334" cy="15001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t>为什么建议用特定的技术性能优化</a:t>
            </a:r>
          </a:p>
        </p:txBody>
      </p:sp>
      <p:sp>
        <p:nvSpPr>
          <p:cNvPr id="150" name="一、css属性的使用对性能的影响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rPr dirty="0" err="1"/>
              <a:t>一</a:t>
            </a:r>
            <a:r>
              <a:rPr dirty="0"/>
              <a:t>、</a:t>
            </a:r>
            <a:r>
              <a:rPr lang="zh-CN" altLang="en-US" dirty="0">
                <a:latin typeface="Helvetica Neue" panose="02000503000000020004"/>
                <a:ea typeface="Helvetica Neue" panose="02000503000000020004"/>
                <a:cs typeface="Helvetica Neue" panose="02000503000000020004"/>
                <a:sym typeface="Helvetica Neue" panose="02000503000000020004"/>
              </a:rPr>
              <a:t>不同</a:t>
            </a:r>
            <a:r>
              <a:rPr lang="en-US" altLang="zh-CN" dirty="0" err="1">
                <a:latin typeface="Helvetica Neue" panose="02000503000000020004"/>
                <a:ea typeface="Helvetica Neue" panose="02000503000000020004"/>
                <a:cs typeface="Helvetica Neue" panose="02000503000000020004"/>
                <a:sym typeface="Helvetica Neue" panose="02000503000000020004"/>
              </a:rPr>
              <a:t>css</a:t>
            </a:r>
            <a:r>
              <a:rPr dirty="0" err="1"/>
              <a:t>属性的</a:t>
            </a:r>
            <a:r>
              <a:rPr lang="zh-CN" altLang="en-US" dirty="0"/>
              <a:t>动画</a:t>
            </a:r>
            <a:r>
              <a:rPr dirty="0" err="1"/>
              <a:t>对性能的影响</a:t>
            </a:r>
            <a:endParaRPr dirty="0"/>
          </a:p>
          <a:p>
            <a:pPr lvl="1"/>
            <a:r>
              <a:rPr dirty="0" err="1"/>
              <a:t>二</a:t>
            </a:r>
            <a:r>
              <a:rPr dirty="0"/>
              <a:t>、</a:t>
            </a:r>
            <a:r>
              <a:rPr lang="en-GB" dirty="0" err="1">
                <a:latin typeface="Helvetica Neue" panose="02000503000000020004"/>
                <a:ea typeface="Helvetica Neue" panose="02000503000000020004"/>
                <a:cs typeface="Helvetica Neue" panose="02000503000000020004"/>
                <a:sym typeface="Helvetica Neue" panose="02000503000000020004"/>
              </a:rPr>
              <a:t>js</a:t>
            </a:r>
            <a:r>
              <a:rPr lang="zh-CN" altLang="en-US" dirty="0"/>
              <a:t>执行对性能的影响</a:t>
            </a:r>
            <a:endParaRPr dirty="0"/>
          </a:p>
          <a:p>
            <a:pPr lvl="1"/>
            <a:r>
              <a:rPr dirty="0" err="1"/>
              <a:t>三</a:t>
            </a:r>
            <a:r>
              <a:rPr dirty="0"/>
              <a:t>、</a:t>
            </a:r>
            <a:r>
              <a:rPr lang="zh-CN" altLang="en-US" dirty="0"/>
              <a:t>事件监听</a:t>
            </a:r>
            <a:r>
              <a:rPr dirty="0" err="1"/>
              <a:t>对性能的影响</a:t>
            </a: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25"/>
          <p:cNvSpPr txBox="1"/>
          <p:nvPr/>
        </p:nvSpPr>
        <p:spPr>
          <a:xfrm>
            <a:off x="456794" y="195963"/>
            <a:ext cx="5812561" cy="52322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不同</a:t>
            </a:r>
            <a:r>
              <a:rPr dirty="0" err="1"/>
              <a:t>css属性的</a:t>
            </a:r>
            <a:r>
              <a:rPr lang="zh-CN" altLang="en-US" dirty="0"/>
              <a:t>动画</a:t>
            </a:r>
            <a:r>
              <a:rPr dirty="0" err="1"/>
              <a:t>对性能的影响</a:t>
            </a:r>
            <a:endParaRPr dirty="0"/>
          </a:p>
        </p:txBody>
      </p:sp>
      <p:sp>
        <p:nvSpPr>
          <p:cNvPr id="153" name="TextBox 25"/>
          <p:cNvSpPr txBox="1"/>
          <p:nvPr/>
        </p:nvSpPr>
        <p:spPr>
          <a:xfrm>
            <a:off x="506158" y="1672193"/>
            <a:ext cx="10502672" cy="181865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defTabSz="457200">
              <a:lnSpc>
                <a:spcPct val="150000"/>
              </a:lnSpc>
              <a:defRPr sz="1600"/>
            </a:pPr>
            <a:r>
              <a:t>compositor thread 和 raster threads是独立于主线程外的，不会影响主线程。</a:t>
            </a:r>
          </a:p>
          <a:p>
            <a:pPr defTabSz="457200">
              <a:lnSpc>
                <a:spcPct val="150000"/>
              </a:lnSpc>
              <a:defRPr sz="1600"/>
            </a:pPr>
            <a:r>
              <a:t>有些属性改变会改变页面的layout、paint records，会引入主线程，比如display：none。</a:t>
            </a:r>
          </a:p>
          <a:p>
            <a:pPr defTabSz="457200">
              <a:lnSpc>
                <a:spcPct val="150000"/>
              </a:lnSpc>
              <a:defRPr sz="1600"/>
            </a:pPr>
            <a:r>
              <a:t>但是有些属性只改变composite的方式，包括transform和opacity。</a:t>
            </a:r>
          </a:p>
          <a:p>
            <a:pPr defTabSz="457200">
              <a:lnSpc>
                <a:spcPct val="150000"/>
              </a:lnSpc>
              <a:defRPr sz="1600"/>
            </a:pPr>
            <a:r>
              <a:t>这就是为什么compositing only animation更快。</a:t>
            </a:r>
          </a:p>
          <a:p>
            <a:pPr defTabSz="457200">
              <a:lnSpc>
                <a:spcPct val="150000"/>
              </a:lnSpc>
              <a:defRPr sz="1600"/>
            </a:p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Box 25"/>
          <p:cNvSpPr txBox="1"/>
          <p:nvPr/>
        </p:nvSpPr>
        <p:spPr>
          <a:xfrm>
            <a:off x="456794" y="195963"/>
            <a:ext cx="5812561" cy="52322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J</a:t>
            </a:r>
            <a:r>
              <a:rPr dirty="0" err="1"/>
              <a:t>s</a:t>
            </a:r>
            <a:r>
              <a:rPr lang="en-US" dirty="0" err="1"/>
              <a:t>执行</a:t>
            </a:r>
            <a:r>
              <a:rPr dirty="0" err="1"/>
              <a:t>对性能的影响</a:t>
            </a:r>
            <a:endParaRPr dirty="0"/>
          </a:p>
        </p:txBody>
      </p:sp>
      <p:sp>
        <p:nvSpPr>
          <p:cNvPr id="156" name="TextBox 25"/>
          <p:cNvSpPr txBox="1"/>
          <p:nvPr/>
        </p:nvSpPr>
        <p:spPr>
          <a:xfrm>
            <a:off x="534035" y="1671955"/>
            <a:ext cx="10474960" cy="386397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 defTabSz="457200">
              <a:lnSpc>
                <a:spcPct val="150000"/>
              </a:lnSpc>
              <a:defRPr sz="1600"/>
            </a:pPr>
            <a:r>
              <a:rPr dirty="0"/>
              <a:t>一般来说，我们的屏幕一秒钟会刷新60次，这60次每次都是一个frame。</a:t>
            </a:r>
            <a:endParaRPr dirty="0"/>
          </a:p>
          <a:p>
            <a:pPr defTabSz="457200">
              <a:lnSpc>
                <a:spcPct val="150000"/>
              </a:lnSpc>
              <a:defRPr sz="1600"/>
            </a:pPr>
            <a:r>
              <a:rPr dirty="0"/>
              <a:t>如果我们对页面样式的改动在每个frame都会触发，则用户看起来就是平滑的。但是如果某个frame我们没有改动样式，就会显得卡顿。由于js执行和layout、paint是共用主线程的，当我们的js处理时长过长，导致一个frame内没时间进行layout或者paint，则会卡顿。</a:t>
            </a:r>
            <a:endParaRPr dirty="0"/>
          </a:p>
          <a:p>
            <a:pPr defTabSz="457200">
              <a:lnSpc>
                <a:spcPct val="150000"/>
              </a:lnSpc>
              <a:defRPr sz="1600"/>
            </a:pPr>
            <a:endParaRPr dirty="0"/>
          </a:p>
          <a:p>
            <a:pPr defTabSz="457200">
              <a:lnSpc>
                <a:spcPct val="150000"/>
              </a:lnSpc>
              <a:defRPr sz="1600"/>
            </a:pPr>
            <a:r>
              <a:rPr dirty="0" err="1"/>
              <a:t>举个栗子</a:t>
            </a:r>
            <a:r>
              <a:rPr dirty="0"/>
              <a:t>🌰：</a:t>
            </a: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1"/>
              </a:rPr>
              <a:t>https://jsfiddle.net/eL5d6jov/</a:t>
            </a:r>
            <a:endParaRPr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1"/>
            </a:endParaRPr>
          </a:p>
          <a:p>
            <a:pPr defTabSz="457200">
              <a:lnSpc>
                <a:spcPct val="150000"/>
              </a:lnSpc>
              <a:defRPr sz="1600"/>
            </a:pPr>
            <a:r>
              <a:rPr dirty="0" err="1"/>
              <a:t>备用链接：</a:t>
            </a: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rPr>
              <a:t>https://codepen.io/ttinghan/pen/dyZQrJM</a:t>
            </a:r>
            <a:endParaRPr lang="zh-CN"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</a:endParaRPr>
          </a:p>
          <a:p>
            <a:pPr defTabSz="457200">
              <a:lnSpc>
                <a:spcPct val="150000"/>
              </a:lnSpc>
              <a:defRPr sz="1600"/>
            </a:pPr>
            <a:endParaRPr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1"/>
            </a:endParaRPr>
          </a:p>
          <a:p>
            <a:pPr defTabSz="457200">
              <a:lnSpc>
                <a:spcPct val="150000"/>
              </a:lnSpc>
              <a:defRPr sz="1600"/>
            </a:pPr>
            <a:endParaRPr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1"/>
            </a:endParaRPr>
          </a:p>
          <a:p>
            <a:pPr defTabSz="457200">
              <a:lnSpc>
                <a:spcPts val="3500"/>
              </a:lnSpc>
              <a:defRPr sz="1600"/>
            </a:pPr>
            <a:r>
              <a:rPr dirty="0" err="1"/>
              <a:t>解决办法：</a:t>
            </a:r>
            <a:r>
              <a:rPr dirty="0" err="1">
                <a:solidFill>
                  <a:schemeClr val="accent2"/>
                </a:solidFill>
              </a:rPr>
              <a:t>requestAnimationFrame</a:t>
            </a:r>
            <a:r>
              <a:rPr dirty="0" err="1"/>
              <a:t>，将js任务拆解成小块，塞到每个frame的空余时间里</a:t>
            </a:r>
            <a:r>
              <a:rPr dirty="0"/>
              <a:t>。</a:t>
            </a:r>
            <a:endParaRPr dirty="0" err="1">
              <a:sym typeface="Arial" panose="020B06040202020902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8610" y="3018790"/>
            <a:ext cx="5812155" cy="19710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Box 25"/>
          <p:cNvSpPr txBox="1"/>
          <p:nvPr/>
        </p:nvSpPr>
        <p:spPr>
          <a:xfrm>
            <a:off x="456794" y="195963"/>
            <a:ext cx="5812561" cy="52322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rPr dirty="0" err="1"/>
              <a:t>事件</a:t>
            </a:r>
            <a:r>
              <a:rPr lang="zh-CN" altLang="en-US" dirty="0"/>
              <a:t>监听</a:t>
            </a:r>
            <a:r>
              <a:rPr dirty="0" err="1"/>
              <a:t>对性能的影响</a:t>
            </a:r>
            <a:endParaRPr dirty="0"/>
          </a:p>
        </p:txBody>
      </p:sp>
      <p:sp>
        <p:nvSpPr>
          <p:cNvPr id="159" name="TextBox 25"/>
          <p:cNvSpPr txBox="1"/>
          <p:nvPr/>
        </p:nvSpPr>
        <p:spPr>
          <a:xfrm>
            <a:off x="453681" y="1226145"/>
            <a:ext cx="10502673" cy="405384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defTabSz="457200">
              <a:lnSpc>
                <a:spcPct val="150000"/>
              </a:lnSpc>
              <a:defRPr sz="1600"/>
            </a:pPr>
            <a:r>
              <a:rPr dirty="0" err="1"/>
              <a:t>浏览器的交互</a:t>
            </a:r>
            <a:r>
              <a:rPr dirty="0"/>
              <a:t>：</a:t>
            </a:r>
            <a:endParaRPr dirty="0"/>
          </a:p>
          <a:p>
            <a:pPr defTabSz="457200">
              <a:lnSpc>
                <a:spcPct val="150000"/>
              </a:lnSpc>
              <a:spcBef>
                <a:spcPts val="1600"/>
              </a:spcBef>
              <a:defRPr sz="1600"/>
            </a:pPr>
            <a:r>
              <a:rPr dirty="0" err="1"/>
              <a:t>这里的交互是浏览器意义的上的交互，移动鼠标、触摸屏幕对浏览器来说都是输入</a:t>
            </a:r>
            <a:r>
              <a:rPr dirty="0"/>
              <a:t>。</a:t>
            </a:r>
            <a:endParaRPr dirty="0"/>
          </a:p>
          <a:p>
            <a:pPr defTabSz="457200">
              <a:lnSpc>
                <a:spcPct val="150000"/>
              </a:lnSpc>
              <a:spcBef>
                <a:spcPts val="1600"/>
              </a:spcBef>
              <a:defRPr sz="1600"/>
            </a:pPr>
            <a:r>
              <a:rPr dirty="0" err="1"/>
              <a:t>这个输入首先被browser进程捕获到，然后会生成event</a:t>
            </a:r>
            <a:r>
              <a:rPr dirty="0"/>
              <a:t> </a:t>
            </a:r>
            <a:r>
              <a:rPr dirty="0" err="1"/>
              <a:t>type和坐标，IPC给Compositor线程</a:t>
            </a:r>
            <a:r>
              <a:rPr dirty="0"/>
              <a:t>。</a:t>
            </a:r>
            <a:endParaRPr dirty="0"/>
          </a:p>
          <a:p>
            <a:pPr defTabSz="457200">
              <a:lnSpc>
                <a:spcPct val="150000"/>
              </a:lnSpc>
              <a:spcBef>
                <a:spcPts val="1600"/>
              </a:spcBef>
              <a:defRPr sz="1600"/>
            </a:pPr>
            <a:r>
              <a:rPr dirty="0" err="1"/>
              <a:t>Compositor线程会看这个坐标是否是在</a:t>
            </a:r>
            <a:r>
              <a:rPr dirty="0"/>
              <a:t> </a:t>
            </a:r>
            <a:r>
              <a:rPr dirty="0" err="1"/>
              <a:t>非快速滚动区域（non-fast</a:t>
            </a:r>
            <a:r>
              <a:rPr dirty="0"/>
              <a:t> scrollable </a:t>
            </a:r>
            <a:r>
              <a:rPr dirty="0" err="1"/>
              <a:t>region）内</a:t>
            </a:r>
            <a:r>
              <a:rPr dirty="0"/>
              <a:t>。 （</a:t>
            </a:r>
            <a:r>
              <a:rPr dirty="0" err="1"/>
              <a:t>只要某个区域内</a:t>
            </a:r>
            <a:r>
              <a:rPr dirty="0" err="1">
                <a:solidFill>
                  <a:schemeClr val="accent2"/>
                </a:solidFill>
              </a:rPr>
              <a:t>有注册事件处理器</a:t>
            </a:r>
            <a:r>
              <a:rPr dirty="0" err="1"/>
              <a:t>，则成为</a:t>
            </a:r>
            <a:r>
              <a:rPr dirty="0" err="1">
                <a:solidFill>
                  <a:schemeClr val="accent2"/>
                </a:solidFill>
              </a:rPr>
              <a:t>非快速滚动区域</a:t>
            </a:r>
            <a:r>
              <a:rPr dirty="0"/>
              <a:t>。）</a:t>
            </a:r>
            <a:endParaRPr dirty="0"/>
          </a:p>
          <a:p>
            <a:pPr defTabSz="457200">
              <a:lnSpc>
                <a:spcPct val="150000"/>
              </a:lnSpc>
              <a:spcBef>
                <a:spcPts val="1600"/>
              </a:spcBef>
              <a:defRPr sz="1600"/>
            </a:pPr>
            <a:r>
              <a:rPr dirty="0" err="1"/>
              <a:t>如果不在这个区域，则compositor线程知道不需要和</a:t>
            </a:r>
            <a:r>
              <a:rPr dirty="0" err="1">
                <a:solidFill>
                  <a:schemeClr val="accent2"/>
                </a:solidFill>
              </a:rPr>
              <a:t>主线程交互</a:t>
            </a:r>
            <a:r>
              <a:rPr dirty="0" err="1"/>
              <a:t>，则compositor不阻塞</a:t>
            </a:r>
            <a:r>
              <a:rPr dirty="0"/>
              <a:t> </a:t>
            </a:r>
            <a:r>
              <a:rPr dirty="0" err="1"/>
              <a:t>继续处理（如滚动事件发生</a:t>
            </a:r>
            <a:r>
              <a:rPr dirty="0"/>
              <a:t> </a:t>
            </a:r>
            <a:r>
              <a:rPr dirty="0" err="1"/>
              <a:t>只管滚动即可</a:t>
            </a:r>
            <a:r>
              <a:rPr dirty="0"/>
              <a:t>）。</a:t>
            </a:r>
            <a:endParaRPr dirty="0"/>
          </a:p>
          <a:p>
            <a:pPr defTabSz="457200">
              <a:lnSpc>
                <a:spcPct val="150000"/>
              </a:lnSpc>
              <a:spcBef>
                <a:spcPts val="1600"/>
              </a:spcBef>
              <a:defRPr sz="1600"/>
            </a:pPr>
            <a:r>
              <a:rPr dirty="0" err="1"/>
              <a:t>如果在这个区域，则compositor线程阻塞，移交给</a:t>
            </a:r>
            <a:r>
              <a:rPr dirty="0" err="1">
                <a:solidFill>
                  <a:schemeClr val="accent2"/>
                </a:solidFill>
              </a:rPr>
              <a:t>主线程</a:t>
            </a:r>
            <a:r>
              <a:rPr dirty="0" err="1"/>
              <a:t>，首先根据坐标和paint</a:t>
            </a:r>
            <a:r>
              <a:rPr dirty="0"/>
              <a:t> </a:t>
            </a:r>
            <a:r>
              <a:rPr dirty="0" err="1"/>
              <a:t>records找到event</a:t>
            </a:r>
            <a:r>
              <a:rPr dirty="0"/>
              <a:t> </a:t>
            </a:r>
            <a:r>
              <a:rPr dirty="0" err="1"/>
              <a:t>target，然后处理事件的回调，然后再回compositor执行</a:t>
            </a:r>
            <a:r>
              <a:rPr dirty="0"/>
              <a:t>。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Box 25"/>
          <p:cNvSpPr txBox="1"/>
          <p:nvPr/>
        </p:nvSpPr>
        <p:spPr>
          <a:xfrm>
            <a:off x="173808" y="1864607"/>
            <a:ext cx="11448100" cy="23266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marL="609600" indent="-304800" defTabSz="457200">
              <a:lnSpc>
                <a:spcPct val="150000"/>
              </a:lnSpc>
              <a:defRPr sz="1600"/>
            </a:pPr>
            <a:r>
              <a:t>1. 不要滥用事件委托。根据上述，事件委托虽然使代码看起来优雅，但会使更大范围内变成非快速滚动区域。</a:t>
            </a:r>
          </a:p>
          <a:p>
            <a:pPr marL="609600" indent="-304800" defTabSz="457200">
              <a:lnSpc>
                <a:spcPct val="150000"/>
              </a:lnSpc>
              <a:defRPr sz="1600"/>
            </a:pPr>
            <a:r>
              <a:t>2. addEventListenr API中有passive：false这个选项，当passive为true时，表示虽然compositor线程在有事件时需要主线程的回调，但是并不阻塞和等待其结果。</a:t>
            </a:r>
          </a:p>
          <a:p>
            <a:pPr marL="609600" indent="-304800" defTabSz="457200">
              <a:lnSpc>
                <a:spcPct val="150000"/>
              </a:lnSpc>
              <a:spcBef>
                <a:spcPts val="1600"/>
              </a:spcBef>
              <a:defRPr sz="1600"/>
            </a:pPr>
            <a:r>
              <a:t>3. 一些input是比屏幕刷新更频繁的。比如鼠标拖动，一秒钟会超过60次hit。浏览器会替我们处理，合并连续事件，并延迟触发（触发时机是下次requestAnimationFrame之前）。这通常没问题，但是有的时候，我们需要记录用户的手势，我们需要完成的input路径。这时用到getCoalescedEvents API来获取完整操作路径。</a:t>
            </a:r>
          </a:p>
        </p:txBody>
      </p:sp>
      <p:sp>
        <p:nvSpPr>
          <p:cNvPr id="162" name="TextBox 25"/>
          <p:cNvSpPr txBox="1"/>
          <p:nvPr/>
        </p:nvSpPr>
        <p:spPr>
          <a:xfrm>
            <a:off x="497412" y="1357335"/>
            <a:ext cx="10502672" cy="2946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defTabSz="457200">
              <a:lnSpc>
                <a:spcPct val="150000"/>
              </a:lnSpc>
              <a:defRPr sz="1600"/>
            </a:lvl1pPr>
          </a:lstStyle>
          <a:p>
            <a:r>
              <a:t>如何正确使用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21"/>
          <p:cNvSpPr txBox="1"/>
          <p:nvPr/>
        </p:nvSpPr>
        <p:spPr>
          <a:xfrm>
            <a:off x="-120001" y="-1"/>
            <a:ext cx="17000" cy="182851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>
            <a:spAutoFit/>
          </a:bodyPr>
          <a:lstStyle>
            <a:lvl1pPr>
              <a:defRPr sz="100">
                <a:solidFill>
                  <a:srgbClr val="FFFFFF">
                    <a:alpha val="1000"/>
                  </a:srgbClr>
                </a:solidFill>
              </a:defRPr>
            </a:lvl1pPr>
          </a:lstStyle>
          <a:p>
            <a:r>
              <a:t>快手内部文档请勿外传GXKJ</a:t>
            </a:r>
          </a:p>
        </p:txBody>
      </p:sp>
      <p:sp>
        <p:nvSpPr>
          <p:cNvPr id="165" name="TextBox 25"/>
          <p:cNvSpPr txBox="1"/>
          <p:nvPr/>
        </p:nvSpPr>
        <p:spPr>
          <a:xfrm>
            <a:off x="456794" y="195963"/>
            <a:ext cx="5812561" cy="4470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t>核心是什么</a:t>
            </a:r>
          </a:p>
        </p:txBody>
      </p:sp>
      <p:sp>
        <p:nvSpPr>
          <p:cNvPr id="166" name="操作系统中对于CPU和GPU的概念…"/>
          <p:cNvSpPr txBox="1">
            <a:spLocks noGrp="1"/>
          </p:cNvSpPr>
          <p:nvPr>
            <p:ph type="body" idx="4294967295"/>
          </p:nvPr>
        </p:nvSpPr>
        <p:spPr>
          <a:xfrm>
            <a:off x="609600" y="1138045"/>
            <a:ext cx="10972800" cy="5257801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t>操作系统中对于CPU和GPU的概念</a:t>
            </a:r>
          </a:p>
          <a:p>
            <a:pPr>
              <a:lnSpc>
                <a:spcPct val="150000"/>
              </a:lnSpc>
            </a:pPr>
            <a:r>
              <a:t>Chrome浏览器背后是由进程和线程支撑的</a:t>
            </a:r>
          </a:p>
          <a:p>
            <a:pPr>
              <a:lnSpc>
                <a:spcPct val="150000"/>
              </a:lnSpc>
            </a:pPr>
            <a:r>
              <a:t>Renderer进程的工作原理</a:t>
            </a:r>
          </a:p>
          <a:p>
            <a:pPr>
              <a:lnSpc>
                <a:spcPct val="150000"/>
              </a:lnSpc>
            </a:pPr>
            <a:r>
              <a:t>影响浏览器性能的原因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Box 25"/>
          <p:cNvSpPr txBox="1"/>
          <p:nvPr/>
        </p:nvSpPr>
        <p:spPr>
          <a:xfrm>
            <a:off x="456794" y="195963"/>
            <a:ext cx="5812561" cy="4470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t>个人简介</a:t>
            </a:r>
          </a:p>
        </p:txBody>
      </p:sp>
      <p:sp>
        <p:nvSpPr>
          <p:cNvPr id="105" name="2019-07 —— 2020-11，北京十一贝科技有限公司"/>
          <p:cNvSpPr txBox="1"/>
          <p:nvPr/>
        </p:nvSpPr>
        <p:spPr>
          <a:xfrm>
            <a:off x="805098" y="1502971"/>
            <a:ext cx="7747839" cy="4597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900"/>
            </a:lvl1pPr>
          </a:lstStyle>
          <a:p>
            <a:r>
              <a:t>2019-07 —— 2020-11，北京十一贝科技有限公司</a:t>
            </a:r>
          </a:p>
        </p:txBody>
      </p:sp>
      <p:sp>
        <p:nvSpPr>
          <p:cNvPr id="106" name="2021-12 加入快手，负责基础架构前端项目"/>
          <p:cNvSpPr txBox="1"/>
          <p:nvPr/>
        </p:nvSpPr>
        <p:spPr>
          <a:xfrm>
            <a:off x="844342" y="2346784"/>
            <a:ext cx="6872390" cy="4597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900"/>
            </a:lvl1pPr>
          </a:lstStyle>
          <a:p>
            <a:r>
              <a:t>2021-12 加入快手，负责基础架构前端项目</a:t>
            </a:r>
          </a:p>
        </p:txBody>
      </p:sp>
      <p:sp>
        <p:nvSpPr>
          <p:cNvPr id="107" name="主要负责：KESS、Kstable…"/>
          <p:cNvSpPr txBox="1"/>
          <p:nvPr/>
        </p:nvSpPr>
        <p:spPr>
          <a:xfrm>
            <a:off x="840315" y="3190597"/>
            <a:ext cx="7677405" cy="14376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>
              <a:defRPr sz="2900"/>
            </a:pPr>
            <a:r>
              <a:t>主要负责：KESS、Kstable</a:t>
            </a:r>
          </a:p>
          <a:p>
            <a:pPr>
              <a:defRPr sz="2900"/>
            </a:pPr>
          </a:p>
          <a:p>
            <a:pPr defTabSz="457200">
              <a:defRPr sz="1600"/>
            </a:pPr>
            <a:r>
              <a:t>服务治理平台(KESS): 熔断策略的在线配置;</a:t>
            </a:r>
          </a:p>
          <a:p>
            <a:pPr defTabSz="457200">
              <a:defRPr sz="1600"/>
            </a:pPr>
          </a:p>
          <a:p>
            <a:pPr defTabSz="457200">
              <a:defRPr sz="1600"/>
            </a:pPr>
            <a:r>
              <a:t>稳定性保障平台(Kstable): 针对线上的服务进行加固和策略的推荐，保证服务的稳定性;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PU的概念：https://www.intel.cn/content/www/cn/zh/products/docs/processors/what-is-a-gpu.html…"/>
          <p:cNvSpPr txBox="1">
            <a:spLocks noGrp="1"/>
          </p:cNvSpPr>
          <p:nvPr>
            <p:ph type="body" idx="4294967295"/>
          </p:nvPr>
        </p:nvSpPr>
        <p:spPr>
          <a:xfrm>
            <a:off x="609600" y="1138045"/>
            <a:ext cx="10972800" cy="5257801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355600">
              <a:lnSpc>
                <a:spcPct val="150000"/>
              </a:lnSpc>
              <a:spcBef>
                <a:spcPts val="0"/>
              </a:spcBef>
              <a:buSzTx/>
              <a:buFontTx/>
              <a:buNone/>
              <a:defRPr sz="1600"/>
            </a:pPr>
            <a:r>
              <a:t>GPU的概念：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1"/>
              </a:rPr>
              <a:t>https://www.intel.cn/content/www/cn/zh/products/docs/processors/what-is-a-gpu.html</a:t>
            </a:r>
            <a:endParaRPr u="sng">
              <a:solidFill>
                <a:srgbClr val="0563C1"/>
              </a:solidFill>
              <a:uFill>
                <a:solidFill>
                  <a:srgbClr val="0563C1"/>
                </a:solidFill>
              </a:uFill>
            </a:endParaRPr>
          </a:p>
          <a:p>
            <a:pPr marL="0" indent="0" defTabSz="355600">
              <a:lnSpc>
                <a:spcPct val="150000"/>
              </a:lnSpc>
              <a:spcBef>
                <a:spcPts val="0"/>
              </a:spcBef>
              <a:buSzTx/>
              <a:buFontTx/>
              <a:buNone/>
              <a:defRPr sz="1600"/>
            </a:pPr>
            <a:endParaRPr u="sng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1"/>
            </a:endParaRPr>
          </a:p>
          <a:p>
            <a:pPr marL="0" indent="0" defTabSz="355600">
              <a:lnSpc>
                <a:spcPct val="150000"/>
              </a:lnSpc>
              <a:spcBef>
                <a:spcPts val="0"/>
              </a:spcBef>
              <a:buSzTx/>
              <a:buFontTx/>
              <a:buNone/>
              <a:defRPr sz="1600"/>
            </a:pPr>
            <a:r>
              <a:t>Chrome核心工作原理：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https://developers.google.com/web/updates/2018/09/inside-browser-part1</a:t>
            </a:r>
            <a:endParaRPr u="sng">
              <a:solidFill>
                <a:srgbClr val="0563C1"/>
              </a:solidFill>
              <a:uFill>
                <a:solidFill>
                  <a:srgbClr val="0563C1"/>
                </a:solidFill>
              </a:uFill>
            </a:endParaRPr>
          </a:p>
          <a:p>
            <a:pPr marL="0" indent="0" defTabSz="355600">
              <a:lnSpc>
                <a:spcPct val="150000"/>
              </a:lnSpc>
              <a:spcBef>
                <a:spcPts val="0"/>
              </a:spcBef>
              <a:buSzTx/>
              <a:buFontTx/>
              <a:buNone/>
              <a:defRPr sz="1600"/>
            </a:pPr>
            <a:endParaRPr u="sng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2"/>
            </a:endParaRPr>
          </a:p>
          <a:p>
            <a:pPr marL="0" indent="0" defTabSz="355600">
              <a:lnSpc>
                <a:spcPct val="150000"/>
              </a:lnSpc>
              <a:spcBef>
                <a:spcPts val="0"/>
              </a:spcBef>
              <a:buSzTx/>
              <a:buFontTx/>
              <a:buNone/>
              <a:defRPr sz="1600"/>
            </a:pPr>
            <a:r>
              <a:t>《The Linux Programming Interface》</a:t>
            </a:r>
          </a:p>
        </p:txBody>
      </p:sp>
      <p:sp>
        <p:nvSpPr>
          <p:cNvPr id="169" name="TextBox 25"/>
          <p:cNvSpPr txBox="1"/>
          <p:nvPr/>
        </p:nvSpPr>
        <p:spPr>
          <a:xfrm>
            <a:off x="456794" y="195963"/>
            <a:ext cx="5812561" cy="4470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t>参考文献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矩形 3"/>
          <p:cNvSpPr/>
          <p:nvPr/>
        </p:nvSpPr>
        <p:spPr>
          <a:xfrm>
            <a:off x="0" y="-1"/>
            <a:ext cx="12192000" cy="5656218"/>
          </a:xfrm>
          <a:prstGeom prst="rect">
            <a:avLst/>
          </a:prstGeom>
          <a:solidFill>
            <a:srgbClr val="ED722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2" name="某某部门…"/>
          <p:cNvSpPr txBox="1"/>
          <p:nvPr/>
        </p:nvSpPr>
        <p:spPr>
          <a:xfrm>
            <a:off x="2516777" y="2147020"/>
            <a:ext cx="7158446" cy="812801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algn="ctr" defTabSz="412750">
              <a:defRPr sz="6000">
                <a:solidFill>
                  <a:srgbClr val="FFFFFF"/>
                </a:solidFill>
              </a:defRPr>
            </a:lvl1pPr>
          </a:lstStyle>
          <a:p>
            <a:r>
              <a:t>Q&amp;A</a:t>
            </a:r>
          </a:p>
        </p:txBody>
      </p:sp>
      <p:sp>
        <p:nvSpPr>
          <p:cNvPr id="173" name="矩形 1"/>
          <p:cNvSpPr/>
          <p:nvPr/>
        </p:nvSpPr>
        <p:spPr>
          <a:xfrm>
            <a:off x="8703009" y="5860134"/>
            <a:ext cx="3370219" cy="95358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矩形 3"/>
          <p:cNvSpPr/>
          <p:nvPr/>
        </p:nvSpPr>
        <p:spPr>
          <a:xfrm>
            <a:off x="0" y="-1"/>
            <a:ext cx="12192000" cy="5656218"/>
          </a:xfrm>
          <a:prstGeom prst="rect">
            <a:avLst/>
          </a:prstGeom>
          <a:solidFill>
            <a:srgbClr val="ED722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76" name="pasted-image.pdf" descr="pasted-image.pdf"/>
          <p:cNvPicPr>
            <a:picLocks noChangeAspect="1"/>
          </p:cNvPicPr>
          <p:nvPr/>
        </p:nvPicPr>
        <p:blipFill>
          <a:blip r:embed="rId1">
            <a:alphaModFix amt="65107"/>
          </a:blip>
          <a:srcRect r="14941" b="27116"/>
          <a:stretch>
            <a:fillRect/>
          </a:stretch>
        </p:blipFill>
        <p:spPr>
          <a:xfrm>
            <a:off x="8584238" y="2145946"/>
            <a:ext cx="3607762" cy="360513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7" name="某某部门…"/>
          <p:cNvSpPr txBox="1"/>
          <p:nvPr/>
        </p:nvSpPr>
        <p:spPr>
          <a:xfrm>
            <a:off x="2516776" y="2909020"/>
            <a:ext cx="7158447" cy="812801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>
            <a:lvl1pPr algn="ctr" defTabSz="412750">
              <a:defRPr sz="6000">
                <a:solidFill>
                  <a:srgbClr val="FFFFFF"/>
                </a:solidFill>
              </a:defRPr>
            </a:lvl1pPr>
          </a:lstStyle>
          <a:p>
            <a:r>
              <a:t>Thanks</a:t>
            </a:r>
          </a:p>
        </p:txBody>
      </p:sp>
      <p:grpSp>
        <p:nvGrpSpPr>
          <p:cNvPr id="180" name="成组"/>
          <p:cNvGrpSpPr/>
          <p:nvPr/>
        </p:nvGrpSpPr>
        <p:grpSpPr>
          <a:xfrm>
            <a:off x="4828213" y="6262799"/>
            <a:ext cx="2252583" cy="1467645"/>
            <a:chOff x="0" y="0"/>
            <a:chExt cx="2252582" cy="1467643"/>
          </a:xfrm>
        </p:grpSpPr>
        <p:sp>
          <p:nvSpPr>
            <p:cNvPr id="178" name="| 记录世界 记录你"/>
            <p:cNvSpPr/>
            <p:nvPr/>
          </p:nvSpPr>
          <p:spPr>
            <a:xfrm>
              <a:off x="982582" y="19764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>
              <a:outerShdw dir="5400000" rotWithShape="0">
                <a:srgbClr val="000000">
                  <a:alpha val="32492"/>
                </a:srgbClr>
              </a:outerShdw>
            </a:effectLst>
          </p:spPr>
          <p:txBody>
            <a:bodyPr wrap="none" lIns="18096" tIns="18096" rIns="18096" bIns="18096" numCol="1" anchor="ctr">
              <a:spAutoFit/>
            </a:bodyPr>
            <a:lstStyle/>
            <a:p>
              <a:pPr defTabSz="391795">
                <a:lnSpc>
                  <a:spcPct val="120000"/>
                </a:lnSpc>
                <a:defRPr>
                  <a:solidFill>
                    <a:srgbClr val="ED7229"/>
                  </a:solidFill>
                </a:defRPr>
              </a:pPr>
              <a:r>
                <a:t>| 快手技术团队</a:t>
              </a:r>
            </a:p>
          </p:txBody>
        </p:sp>
        <p:pic>
          <p:nvPicPr>
            <p:cNvPr id="179" name="image3.png" descr="image3.png"/>
            <p:cNvPicPr>
              <a:picLocks noChangeAspect="1"/>
            </p:cNvPicPr>
            <p:nvPr/>
          </p:nvPicPr>
          <p:blipFill>
            <a:blip r:embed="rId2"/>
            <a:srcRect l="7267" t="21016" r="6365" b="25188"/>
            <a:stretch>
              <a:fillRect/>
            </a:stretch>
          </p:blipFill>
          <p:spPr>
            <a:xfrm>
              <a:off x="0" y="0"/>
              <a:ext cx="803598" cy="353859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sp>
        <p:nvSpPr>
          <p:cNvPr id="181" name="矩形 1"/>
          <p:cNvSpPr/>
          <p:nvPr/>
        </p:nvSpPr>
        <p:spPr>
          <a:xfrm>
            <a:off x="8703009" y="5860134"/>
            <a:ext cx="3370219" cy="95358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Box 25"/>
          <p:cNvSpPr txBox="1"/>
          <p:nvPr/>
        </p:nvSpPr>
        <p:spPr>
          <a:xfrm>
            <a:off x="456794" y="195963"/>
            <a:ext cx="5812561" cy="4470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t>目录</a:t>
            </a:r>
          </a:p>
        </p:txBody>
      </p:sp>
      <p:sp>
        <p:nvSpPr>
          <p:cNvPr id="110" name="文本框 3"/>
          <p:cNvSpPr txBox="1"/>
          <p:nvPr/>
        </p:nvSpPr>
        <p:spPr>
          <a:xfrm>
            <a:off x="626855" y="1291902"/>
            <a:ext cx="6614567" cy="17170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 marL="342900" indent="-342900">
              <a:lnSpc>
                <a:spcPct val="150000"/>
              </a:lnSpc>
              <a:buSzPct val="100000"/>
              <a:buAutoNum type="arabicPeriod"/>
              <a:defRPr sz="3200"/>
            </a:pPr>
            <a:r>
              <a:t>Chrome核心计算术语和多进程架构</a:t>
            </a:r>
          </a:p>
          <a:p>
            <a:pPr marL="342900" indent="-342900">
              <a:lnSpc>
                <a:spcPct val="150000"/>
              </a:lnSpc>
              <a:buSzPct val="100000"/>
              <a:buAutoNum type="arabicPeriod"/>
              <a:defRPr sz="3200"/>
            </a:pPr>
            <a:r>
              <a:t>一个网站是如何显示的</a:t>
            </a:r>
          </a:p>
          <a:p>
            <a:pPr marL="342900" indent="-342900">
              <a:lnSpc>
                <a:spcPct val="150000"/>
              </a:lnSpc>
              <a:buSzPct val="100000"/>
              <a:buAutoNum type="arabicPeriod"/>
              <a:defRPr sz="3200"/>
            </a:pPr>
            <a:r>
              <a:t>为什么建议用特定的技术性能优化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hrome核心计算术语和多进程架构"/>
          <p:cNvSpPr txBox="1">
            <a:spLocks noGrp="1"/>
          </p:cNvSpPr>
          <p:nvPr>
            <p:ph type="title"/>
          </p:nvPr>
        </p:nvSpPr>
        <p:spPr>
          <a:xfrm>
            <a:off x="412000" y="537766"/>
            <a:ext cx="10494522" cy="2923322"/>
          </a:xfrm>
          <a:prstGeom prst="rect">
            <a:avLst/>
          </a:prstGeom>
        </p:spPr>
        <p:txBody>
          <a:bodyPr/>
          <a:lstStyle/>
          <a:p>
            <a:pPr>
              <a:defRPr sz="5000">
                <a:solidFill>
                  <a:schemeClr val="accent2"/>
                </a:solidFill>
              </a:defRPr>
            </a:pPr>
            <a:r>
              <a:rPr>
                <a:latin typeface="Helvetica Neue" panose="02000503000000020004"/>
                <a:ea typeface="Helvetica Neue" panose="02000503000000020004"/>
                <a:cs typeface="Helvetica Neue" panose="02000503000000020004"/>
                <a:sym typeface="Helvetica Neue" panose="02000503000000020004"/>
              </a:rPr>
              <a:t>Chrome</a:t>
            </a:r>
            <a:r>
              <a:t>核心计算术语和多进程架构</a:t>
            </a:r>
            <a:endParaRPr>
              <a:latin typeface="Helvetica Neue" panose="02000503000000020004"/>
              <a:ea typeface="Helvetica Neue" panose="02000503000000020004"/>
              <a:cs typeface="Helvetica Neue" panose="02000503000000020004"/>
              <a:sym typeface="Helvetica Neue" panose="02000503000000020004"/>
            </a:endParaRPr>
          </a:p>
        </p:txBody>
      </p:sp>
      <p:sp>
        <p:nvSpPr>
          <p:cNvPr id="113" name="一、进程 vs 线程…"/>
          <p:cNvSpPr txBox="1">
            <a:spLocks noGrp="1"/>
          </p:cNvSpPr>
          <p:nvPr>
            <p:ph type="body" sz="quarter" idx="1"/>
          </p:nvPr>
        </p:nvSpPr>
        <p:spPr>
          <a:xfrm>
            <a:off x="490753" y="3758587"/>
            <a:ext cx="10515601" cy="1500188"/>
          </a:xfrm>
          <a:prstGeom prst="rect">
            <a:avLst/>
          </a:prstGeom>
        </p:spPr>
        <p:txBody>
          <a:bodyPr/>
          <a:lstStyle/>
          <a:p>
            <a:pPr lvl="1"/>
            <a:r>
              <a:t>一、进程 vs 线程</a:t>
            </a:r>
          </a:p>
          <a:p>
            <a:pPr lvl="1"/>
            <a:r>
              <a:t>二、多进程 vs 多线程</a:t>
            </a:r>
          </a:p>
          <a:p>
            <a:pPr lvl="1"/>
            <a:r>
              <a:t>三、Chrome浏览器架构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25"/>
          <p:cNvSpPr txBox="1"/>
          <p:nvPr/>
        </p:nvSpPr>
        <p:spPr>
          <a:xfrm>
            <a:off x="456794" y="195963"/>
            <a:ext cx="5812561" cy="94472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2800">
                <a:solidFill>
                  <a:schemeClr val="accent2"/>
                </a:solidFill>
              </a:defRPr>
            </a:pPr>
            <a:r>
              <a:rPr b="1">
                <a:latin typeface="Helvetica Neue" panose="02000503000000020004"/>
                <a:ea typeface="Helvetica Neue" panose="02000503000000020004"/>
                <a:cs typeface="Helvetica Neue" panose="02000503000000020004"/>
                <a:sym typeface="Helvetica Neue" panose="02000503000000020004"/>
              </a:rPr>
              <a:t>Chrome</a:t>
            </a:r>
            <a:r>
              <a:t>核心计算术语和多进程架构</a:t>
            </a:r>
            <a:endParaRPr b="1">
              <a:latin typeface="Helvetica Neue" panose="02000503000000020004"/>
              <a:ea typeface="Helvetica Neue" panose="02000503000000020004"/>
              <a:cs typeface="Helvetica Neue" panose="02000503000000020004"/>
              <a:sym typeface="Helvetica Neue" panose="02000503000000020004"/>
            </a:endParaRPr>
          </a:p>
        </p:txBody>
      </p:sp>
      <p:sp>
        <p:nvSpPr>
          <p:cNvPr id="116" name="TextBox 25"/>
          <p:cNvSpPr txBox="1"/>
          <p:nvPr/>
        </p:nvSpPr>
        <p:spPr>
          <a:xfrm>
            <a:off x="587985" y="1749408"/>
            <a:ext cx="11016030" cy="304609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1600"/>
            </a:pPr>
            <a:r>
              <a:rPr dirty="0"/>
              <a:t>CPU(</a:t>
            </a:r>
            <a:r>
              <a:rPr dirty="0">
                <a:solidFill>
                  <a:schemeClr val="accent2"/>
                </a:solidFill>
              </a:rPr>
              <a:t>C</a:t>
            </a:r>
            <a:r>
              <a:rPr dirty="0"/>
              <a:t>entral </a:t>
            </a:r>
            <a:r>
              <a:rPr dirty="0">
                <a:solidFill>
                  <a:schemeClr val="accent2"/>
                </a:solidFill>
              </a:rPr>
              <a:t>P</a:t>
            </a:r>
            <a:r>
              <a:rPr dirty="0"/>
              <a:t>rocessing </a:t>
            </a:r>
            <a:r>
              <a:rPr dirty="0">
                <a:solidFill>
                  <a:schemeClr val="accent2"/>
                </a:solidFill>
              </a:rPr>
              <a:t>U</a:t>
            </a:r>
            <a:r>
              <a:rPr dirty="0"/>
              <a:t>nit): </a:t>
            </a:r>
            <a:r>
              <a:rPr dirty="0" err="1"/>
              <a:t>中央处理单元，相当于计算机的大脑</a:t>
            </a:r>
            <a:r>
              <a:rPr dirty="0"/>
              <a:t>；</a:t>
            </a:r>
            <a:endParaRPr dirty="0"/>
          </a:p>
          <a:p>
            <a:pPr>
              <a:lnSpc>
                <a:spcPct val="150000"/>
              </a:lnSpc>
              <a:defRPr sz="1600"/>
            </a:pPr>
            <a:endParaRPr dirty="0"/>
          </a:p>
          <a:p>
            <a:pPr>
              <a:lnSpc>
                <a:spcPct val="150000"/>
              </a:lnSpc>
              <a:defRPr sz="1600"/>
            </a:pPr>
            <a:r>
              <a:rPr dirty="0"/>
              <a:t>GPU(</a:t>
            </a:r>
            <a:r>
              <a:rPr dirty="0">
                <a:solidFill>
                  <a:schemeClr val="accent2"/>
                </a:solidFill>
              </a:rPr>
              <a:t>G</a:t>
            </a:r>
            <a:r>
              <a:rPr dirty="0"/>
              <a:t>raphics </a:t>
            </a:r>
            <a:r>
              <a:rPr dirty="0">
                <a:solidFill>
                  <a:schemeClr val="accent2"/>
                </a:solidFill>
              </a:rPr>
              <a:t>P</a:t>
            </a:r>
            <a:r>
              <a:rPr dirty="0"/>
              <a:t>rocessing </a:t>
            </a:r>
            <a:r>
              <a:rPr dirty="0">
                <a:solidFill>
                  <a:schemeClr val="accent2"/>
                </a:solidFill>
              </a:rPr>
              <a:t>U</a:t>
            </a:r>
            <a:r>
              <a:rPr dirty="0"/>
              <a:t>nit): </a:t>
            </a:r>
            <a:r>
              <a:rPr dirty="0" err="1"/>
              <a:t>图像处理单元，作为计算机的另一个核心部分，用于处理图像和视频渲染，GPU专门为并行处理而设计</a:t>
            </a:r>
            <a:r>
              <a:rPr dirty="0"/>
              <a:t>；</a:t>
            </a:r>
            <a:endParaRPr dirty="0"/>
          </a:p>
          <a:p>
            <a:pPr>
              <a:lnSpc>
                <a:spcPct val="150000"/>
              </a:lnSpc>
              <a:defRPr sz="1600"/>
            </a:pPr>
            <a:endParaRPr dirty="0"/>
          </a:p>
          <a:p>
            <a:pPr>
              <a:lnSpc>
                <a:spcPct val="150000"/>
              </a:lnSpc>
              <a:defRPr sz="1600"/>
            </a:pPr>
            <a:r>
              <a:rPr dirty="0" err="1"/>
              <a:t>进程</a:t>
            </a:r>
            <a:r>
              <a:rPr dirty="0"/>
              <a:t>(Process)：</a:t>
            </a:r>
            <a:r>
              <a:rPr dirty="0" err="1"/>
              <a:t>一个</a:t>
            </a:r>
            <a:r>
              <a:rPr lang="zh-CN" altLang="en-US" dirty="0"/>
              <a:t>执行中的</a:t>
            </a:r>
            <a:r>
              <a:rPr dirty="0" err="1"/>
              <a:t>程序</a:t>
            </a:r>
            <a:r>
              <a:rPr lang="zh-CN" altLang="en-US" dirty="0"/>
              <a:t>实例</a:t>
            </a:r>
            <a:r>
              <a:rPr dirty="0"/>
              <a:t>；</a:t>
            </a:r>
            <a:endParaRPr dirty="0"/>
          </a:p>
          <a:p>
            <a:pPr>
              <a:lnSpc>
                <a:spcPct val="150000"/>
              </a:lnSpc>
              <a:defRPr sz="1600"/>
            </a:pPr>
            <a:endParaRPr dirty="0"/>
          </a:p>
          <a:p>
            <a:pPr>
              <a:lnSpc>
                <a:spcPct val="150000"/>
              </a:lnSpc>
              <a:defRPr sz="1600"/>
            </a:pPr>
            <a:r>
              <a:rPr dirty="0" err="1"/>
              <a:t>线程</a:t>
            </a:r>
            <a:r>
              <a:rPr dirty="0"/>
              <a:t>(Thread)：</a:t>
            </a:r>
            <a:r>
              <a:rPr dirty="0" err="1"/>
              <a:t>一个线程是存在于进程内部，线程是一小组指令，设计用于由</a:t>
            </a:r>
            <a:r>
              <a:rPr dirty="0"/>
              <a:t> CPU </a:t>
            </a:r>
            <a:r>
              <a:rPr dirty="0" err="1"/>
              <a:t>独立于父进程进行调度和执行</a:t>
            </a:r>
            <a:r>
              <a:rPr dirty="0"/>
              <a:t>。</a:t>
            </a:r>
            <a:endParaRPr dirty="0"/>
          </a:p>
        </p:txBody>
      </p:sp>
      <p:sp>
        <p:nvSpPr>
          <p:cNvPr id="117" name="TextBox 25"/>
          <p:cNvSpPr txBox="1"/>
          <p:nvPr/>
        </p:nvSpPr>
        <p:spPr>
          <a:xfrm>
            <a:off x="456794" y="1198265"/>
            <a:ext cx="5812561" cy="2946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1600"/>
            </a:lvl1pPr>
          </a:lstStyle>
          <a:p>
            <a:r>
              <a:t>计算机的核心是CPU和GPU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1. 进程和线程都是操作系统抽象出来的概念，功能实现都是通过操作系统内核(kernal)的系统调用去完成的；…"/>
          <p:cNvSpPr txBox="1"/>
          <p:nvPr/>
        </p:nvSpPr>
        <p:spPr>
          <a:xfrm>
            <a:off x="361950" y="1348105"/>
            <a:ext cx="4674870" cy="452310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r>
              <a:rPr dirty="0"/>
              <a:t>  1. </a:t>
            </a:r>
            <a:r>
              <a:rPr dirty="0" err="1"/>
              <a:t>进程和线程都是操作系统抽象出来的概念，功能实现都是通过操作系统内核</a:t>
            </a:r>
            <a:r>
              <a:rPr dirty="0"/>
              <a:t>(</a:t>
            </a:r>
            <a:r>
              <a:rPr dirty="0" err="1"/>
              <a:t>kernal</a:t>
            </a:r>
            <a:r>
              <a:rPr dirty="0"/>
              <a:t>)</a:t>
            </a:r>
            <a:r>
              <a:rPr dirty="0" err="1"/>
              <a:t>的系统调用去完成的</a:t>
            </a:r>
            <a:r>
              <a:rPr dirty="0"/>
              <a:t>；</a:t>
            </a:r>
            <a:r>
              <a:rPr lang="zh-CN" dirty="0"/>
              <a:t>比如</a:t>
            </a:r>
            <a:r>
              <a:rPr dirty="0">
                <a:sym typeface="+mn-ea"/>
              </a:rPr>
              <a:t>创建进程（fork）</a:t>
            </a:r>
            <a:r>
              <a:rPr lang="zh-CN" dirty="0">
                <a:sym typeface="+mn-ea"/>
              </a:rPr>
              <a:t>、</a:t>
            </a:r>
            <a:r>
              <a:rPr dirty="0">
                <a:sym typeface="+mn-ea"/>
              </a:rPr>
              <a:t>更换进程（exec）</a:t>
            </a:r>
            <a:r>
              <a:rPr lang="zh-CN" dirty="0">
                <a:sym typeface="+mn-ea"/>
              </a:rPr>
              <a:t>程序等。</a:t>
            </a:r>
            <a:endParaRPr dirty="0">
              <a:sym typeface="+mn-ea"/>
            </a:endParaRPr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endParaRPr dirty="0"/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r>
              <a:rPr dirty="0"/>
              <a:t>  2. </a:t>
            </a:r>
            <a:r>
              <a:rPr dirty="0" err="1"/>
              <a:t>进程之间内存空间独立；操作系统为每个进程分派的资源（内存，CPU）是有限的；所以进程之间的通信（IPC）相对消耗大</a:t>
            </a:r>
            <a:r>
              <a:rPr dirty="0"/>
              <a:t>；</a:t>
            </a:r>
            <a:endParaRPr dirty="0"/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endParaRPr dirty="0"/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r>
              <a:rPr dirty="0"/>
              <a:t>   3. </a:t>
            </a:r>
            <a:r>
              <a:rPr dirty="0" err="1"/>
              <a:t>一个进程中的每个线程之间，既有共享内存，也有各自的独立内存；所以线程间通信可以通过共享内存实现，消耗相对低</a:t>
            </a:r>
            <a:r>
              <a:rPr dirty="0"/>
              <a:t>；</a:t>
            </a:r>
            <a:endParaRPr dirty="0"/>
          </a:p>
        </p:txBody>
      </p:sp>
      <p:sp>
        <p:nvSpPr>
          <p:cNvPr id="120" name="TextBox 25"/>
          <p:cNvSpPr txBox="1"/>
          <p:nvPr/>
        </p:nvSpPr>
        <p:spPr>
          <a:xfrm>
            <a:off x="456794" y="195963"/>
            <a:ext cx="5812561" cy="4470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t>进程vs 线程</a:t>
            </a:r>
          </a:p>
        </p:txBody>
      </p:sp>
      <p:pic>
        <p:nvPicPr>
          <p:cNvPr id="121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88331" y="1303708"/>
            <a:ext cx="4151313" cy="453045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2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723" y="824319"/>
            <a:ext cx="3568048" cy="5053577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文本"/>
          <p:cNvSpPr txBox="1"/>
          <p:nvPr/>
        </p:nvSpPr>
        <p:spPr>
          <a:xfrm>
            <a:off x="803316" y="-1031388"/>
            <a:ext cx="459741" cy="283973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1300"/>
              </a:lnSpc>
              <a:defRPr sz="1400">
                <a:solidFill>
                  <a:srgbClr val="CE9178"/>
                </a:solidFill>
                <a:latin typeface="Menlo Regular" panose="020B0609030804020204"/>
                <a:ea typeface="Menlo Regular" panose="020B0609030804020204"/>
                <a:cs typeface="Menlo Regular" panose="020B0609030804020204"/>
                <a:sym typeface="Menlo Regular" panose="020B0609030804020204"/>
              </a:defRPr>
            </a:pPr>
          </a:p>
        </p:txBody>
      </p:sp>
      <p:sp>
        <p:nvSpPr>
          <p:cNvPr id="125" name="TextBox 25"/>
          <p:cNvSpPr txBox="1"/>
          <p:nvPr/>
        </p:nvSpPr>
        <p:spPr>
          <a:xfrm>
            <a:off x="456794" y="195963"/>
            <a:ext cx="5812561" cy="4470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t>多进程 vs 多线程</a:t>
            </a:r>
          </a:p>
        </p:txBody>
      </p:sp>
      <p:sp>
        <p:nvSpPr>
          <p:cNvPr id="126" name="CPU (Core)核心概念…"/>
          <p:cNvSpPr txBox="1"/>
          <p:nvPr/>
        </p:nvSpPr>
        <p:spPr>
          <a:xfrm>
            <a:off x="265459" y="1291613"/>
            <a:ext cx="11337962" cy="264245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 marL="457200" indent="-317500" defTabSz="457200">
              <a:lnSpc>
                <a:spcPct val="150000"/>
              </a:lnSpc>
              <a:buClr>
                <a:srgbClr val="1F2329"/>
              </a:buClr>
              <a:buSzPct val="100000"/>
              <a:buFont typeface="Arial" panose="020B0604020202090204"/>
              <a:buAutoNum type="arabicPeriod"/>
              <a:defRPr sz="1600">
                <a:solidFill>
                  <a:srgbClr val="1F2329"/>
                </a:solidFill>
              </a:defRPr>
            </a:pPr>
            <a:r>
              <a:rPr dirty="0"/>
              <a:t>CPU (Core)</a:t>
            </a:r>
            <a:r>
              <a:rPr dirty="0" err="1"/>
              <a:t>核心概念</a:t>
            </a:r>
            <a:endParaRPr dirty="0"/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r>
              <a:rPr dirty="0"/>
              <a:t>（1）原则：</a:t>
            </a:r>
            <a:r>
              <a:rPr dirty="0">
                <a:solidFill>
                  <a:srgbClr val="FF0000"/>
                </a:solidFill>
              </a:rPr>
              <a:t>同一个内核内，同一时间，只能有一个线程在执行</a:t>
            </a:r>
            <a:r>
              <a:rPr dirty="0"/>
              <a:t>；</a:t>
            </a:r>
            <a:endParaRPr dirty="0"/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r>
              <a:rPr dirty="0"/>
              <a:t>（2）单核系统，通过切换（switch）来模拟实现并发效果，但不是真的并发；</a:t>
            </a:r>
            <a:endParaRPr dirty="0"/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r>
              <a:rPr dirty="0"/>
              <a:t>（3）多核系统，通过并行（parallelism）实现并发，但上述的原则不变。</a:t>
            </a:r>
            <a:endParaRPr dirty="0"/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endParaRPr dirty="0"/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r>
              <a:rPr dirty="0"/>
              <a:t>  2. </a:t>
            </a:r>
            <a:r>
              <a:rPr lang="en-US" dirty="0" err="1"/>
              <a:t>单个程序享受并发</a:t>
            </a:r>
            <a:r>
              <a:rPr lang="zh-CN" altLang="en-US" dirty="0"/>
              <a:t>。</a:t>
            </a:r>
            <a:r>
              <a:rPr dirty="0" err="1"/>
              <a:t>作为程序的开发者</a:t>
            </a:r>
            <a:r>
              <a:rPr dirty="0"/>
              <a:t>，</a:t>
            </a:r>
            <a:r>
              <a:rPr lang="zh-CN" altLang="en-US" dirty="0"/>
              <a:t>希望</a:t>
            </a:r>
            <a:r>
              <a:rPr dirty="0" err="1"/>
              <a:t>让</a:t>
            </a:r>
            <a:r>
              <a:rPr lang="zh-CN" altLang="en-US" dirty="0"/>
              <a:t>自己的</a:t>
            </a:r>
            <a:r>
              <a:rPr dirty="0" err="1"/>
              <a:t>程序尽可能多的享受并发</a:t>
            </a:r>
            <a:r>
              <a:rPr dirty="0"/>
              <a:t>。</a:t>
            </a:r>
            <a:r>
              <a:rPr lang="zh-CN" altLang="en-US" dirty="0"/>
              <a:t>则可将程序设计为多线程或多进程。</a:t>
            </a:r>
            <a:endParaRPr dirty="0"/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endParaRPr dirty="0"/>
          </a:p>
        </p:txBody>
      </p:sp>
      <p:sp>
        <p:nvSpPr>
          <p:cNvPr id="127" name="3. 多线程：需要考虑锁的问题，（线程的执行是无顺序的，在执行每个线程的时候，要对当前的内存中数据的读写操作上锁，避免其他线程进行错误的读写），锁的问题增加开发维护成本，且一损俱损，并不好进行扩展（上文提到，操作系统为单个进程开辟的内存空间有限）。但是节约内存，通信开销小，性能相对较好。…"/>
          <p:cNvSpPr txBox="1"/>
          <p:nvPr/>
        </p:nvSpPr>
        <p:spPr>
          <a:xfrm>
            <a:off x="378496" y="3719854"/>
            <a:ext cx="10746673" cy="230695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r>
              <a:rPr dirty="0"/>
              <a:t>3. </a:t>
            </a:r>
            <a:r>
              <a:rPr dirty="0" err="1"/>
              <a:t>多线程：需要考虑</a:t>
            </a:r>
            <a:r>
              <a:rPr dirty="0" err="1">
                <a:solidFill>
                  <a:schemeClr val="accent2"/>
                </a:solidFill>
              </a:rPr>
              <a:t>锁的问题</a:t>
            </a:r>
            <a:r>
              <a:rPr dirty="0"/>
              <a:t>，（</a:t>
            </a:r>
            <a:r>
              <a:rPr dirty="0" err="1"/>
              <a:t>线程的执行是无顺序的，在执行每个线程的时候，要对当前的内存中数据的读写操作上锁，避免其他线程进行错误的读写</a:t>
            </a:r>
            <a:r>
              <a:rPr dirty="0"/>
              <a:t>），</a:t>
            </a:r>
            <a:r>
              <a:rPr lang="zh-CN" dirty="0"/>
              <a:t>但</a:t>
            </a:r>
            <a:r>
              <a:rPr dirty="0" err="1"/>
              <a:t>锁的问题增加开发维护成本，且一损俱损，并不好进行扩展（上文提到，操作系统为单个进程开辟的内存空间有限</a:t>
            </a:r>
            <a:r>
              <a:rPr dirty="0"/>
              <a:t>）。</a:t>
            </a:r>
            <a:r>
              <a:rPr dirty="0" err="1"/>
              <a:t>但是节约内存，通信开销小，性能相对较好</a:t>
            </a:r>
            <a:r>
              <a:rPr dirty="0"/>
              <a:t>。</a:t>
            </a:r>
            <a:endParaRPr dirty="0"/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endParaRPr dirty="0"/>
          </a:p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</a:defRPr>
            </a:pPr>
            <a:r>
              <a:rPr dirty="0"/>
              <a:t>4. 多进程：开发维护成本相对较低，每个进程是独立的，一个进程坏了并不会影响其他进程，且好扩展。但是内存占用高，通信（IPC）开销大，性能相对较弱。</a:t>
            </a:r>
            <a:endParaRPr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 txBox="1"/>
          <p:nvPr/>
        </p:nvSpPr>
        <p:spPr>
          <a:xfrm>
            <a:off x="456794" y="195963"/>
            <a:ext cx="5812561" cy="4470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800">
                <a:solidFill>
                  <a:schemeClr val="accent2"/>
                </a:solidFill>
              </a:defRPr>
            </a:lvl1pPr>
          </a:lstStyle>
          <a:p>
            <a:r>
              <a:t>Chrome浏览器架构</a:t>
            </a:r>
          </a:p>
        </p:txBody>
      </p:sp>
      <p:sp>
        <p:nvSpPr>
          <p:cNvPr id="130" name="TextBox 25"/>
          <p:cNvSpPr txBox="1"/>
          <p:nvPr/>
        </p:nvSpPr>
        <p:spPr>
          <a:xfrm>
            <a:off x="383713" y="1318331"/>
            <a:ext cx="9566161" cy="5994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1600"/>
            </a:pPr>
            <a:r>
              <a:t>市面上浏览器内部架构没有统一的标准，实现细节上不统一。</a:t>
            </a:r>
            <a:br/>
            <a:r>
              <a:t>这里以Chrome来说，Chrome是多进程的。</a:t>
            </a:r>
          </a:p>
        </p:txBody>
      </p:sp>
      <p:sp>
        <p:nvSpPr>
          <p:cNvPr id="131" name="Chrome进程包括：…"/>
          <p:cNvSpPr txBox="1"/>
          <p:nvPr/>
        </p:nvSpPr>
        <p:spPr>
          <a:xfrm>
            <a:off x="383713" y="2275726"/>
            <a:ext cx="9566161" cy="27228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defTabSz="457200">
              <a:lnSpc>
                <a:spcPct val="150000"/>
              </a:lnSpc>
              <a:defRPr sz="1600">
                <a:solidFill>
                  <a:srgbClr val="1F2329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楷体" panose="02010600040101010101" charset="-122"/>
              </a:defRPr>
            </a:pPr>
            <a:r>
              <a:rPr dirty="0" err="1"/>
              <a:t>Chrome进程包括</a:t>
            </a:r>
            <a:r>
              <a:rPr dirty="0"/>
              <a:t>：</a:t>
            </a:r>
            <a:endParaRPr dirty="0"/>
          </a:p>
          <a:p>
            <a:pPr defTabSz="457200">
              <a:lnSpc>
                <a:spcPct val="150000"/>
              </a:lnSpc>
              <a:defRPr sz="1400">
                <a:solidFill>
                  <a:srgbClr val="1F2329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楷体" panose="02010600040101010101" charset="-122"/>
              </a:defRPr>
            </a:pPr>
            <a:r>
              <a:rPr dirty="0" err="1">
                <a:solidFill>
                  <a:schemeClr val="accent5">
                    <a:satOff val="-3544"/>
                    <a:lumOff val="-10349"/>
                  </a:schemeClr>
                </a:solidFill>
              </a:rPr>
              <a:t>浏览器进程（Brower</a:t>
            </a:r>
            <a:r>
              <a:rPr dirty="0">
                <a:solidFill>
                  <a:schemeClr val="accent5">
                    <a:satOff val="-3544"/>
                    <a:lumOff val="-10349"/>
                  </a:schemeClr>
                </a:solidFill>
              </a:rPr>
              <a:t> Process）</a:t>
            </a:r>
            <a:r>
              <a:rPr dirty="0"/>
              <a:t>：</a:t>
            </a:r>
            <a:r>
              <a:rPr dirty="0" err="1"/>
              <a:t>UI线程（UI</a:t>
            </a:r>
            <a:r>
              <a:rPr dirty="0"/>
              <a:t> Thread）、</a:t>
            </a:r>
            <a:r>
              <a:rPr dirty="0" err="1"/>
              <a:t>网络线程（NetWork</a:t>
            </a:r>
            <a:r>
              <a:rPr dirty="0"/>
              <a:t> Thread）</a:t>
            </a:r>
            <a:r>
              <a:rPr lang="zh-CN" altLang="en-US" dirty="0"/>
              <a:t>等</a:t>
            </a:r>
            <a:br>
              <a:rPr dirty="0"/>
            </a:br>
            <a:r>
              <a:rPr dirty="0" err="1">
                <a:solidFill>
                  <a:schemeClr val="accent5">
                    <a:satOff val="-3544"/>
                    <a:lumOff val="-10349"/>
                  </a:schemeClr>
                </a:solidFill>
              </a:rPr>
              <a:t>渲染器进程（Renderer</a:t>
            </a:r>
            <a:r>
              <a:rPr dirty="0">
                <a:solidFill>
                  <a:schemeClr val="accent5">
                    <a:satOff val="-3544"/>
                    <a:lumOff val="-10349"/>
                  </a:schemeClr>
                </a:solidFill>
              </a:rPr>
              <a:t> Process）</a:t>
            </a:r>
            <a:r>
              <a:rPr dirty="0"/>
              <a:t>：</a:t>
            </a:r>
            <a:r>
              <a:rPr dirty="0" err="1"/>
              <a:t>主线程（Main</a:t>
            </a:r>
            <a:r>
              <a:rPr dirty="0"/>
              <a:t> Thread）、</a:t>
            </a:r>
            <a:r>
              <a:rPr dirty="0" err="1"/>
              <a:t>工作线程（Worker</a:t>
            </a:r>
            <a:r>
              <a:rPr dirty="0"/>
              <a:t> Thread）、</a:t>
            </a:r>
            <a:r>
              <a:rPr dirty="0" err="1"/>
              <a:t>合成器线程（Compositor</a:t>
            </a:r>
            <a:r>
              <a:rPr dirty="0"/>
              <a:t> Thread）、</a:t>
            </a:r>
            <a:r>
              <a:rPr dirty="0" err="1"/>
              <a:t>光栅线程（Raster</a:t>
            </a:r>
            <a:r>
              <a:rPr dirty="0"/>
              <a:t> Thread）</a:t>
            </a:r>
            <a:r>
              <a:rPr lang="zh-CN" altLang="en-US" dirty="0"/>
              <a:t>等。</a:t>
            </a:r>
            <a:endParaRPr dirty="0"/>
          </a:p>
          <a:p>
            <a:pPr defTabSz="457200">
              <a:lnSpc>
                <a:spcPct val="150000"/>
              </a:lnSpc>
              <a:defRPr sz="1400">
                <a:solidFill>
                  <a:srgbClr val="1F2329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楷体" panose="02010600040101010101" charset="-122"/>
              </a:defRPr>
            </a:pPr>
            <a:r>
              <a:rPr dirty="0" err="1">
                <a:solidFill>
                  <a:schemeClr val="accent5">
                    <a:satOff val="-3544"/>
                    <a:lumOff val="-10349"/>
                  </a:schemeClr>
                </a:solidFill>
              </a:rPr>
              <a:t>GPU进程（GPU</a:t>
            </a:r>
            <a:r>
              <a:rPr dirty="0">
                <a:solidFill>
                  <a:schemeClr val="accent5">
                    <a:satOff val="-3544"/>
                    <a:lumOff val="-10349"/>
                  </a:schemeClr>
                </a:solidFill>
              </a:rPr>
              <a:t> Process）</a:t>
            </a:r>
            <a:r>
              <a:rPr dirty="0"/>
              <a:t>：</a:t>
            </a:r>
            <a:r>
              <a:rPr dirty="0" err="1"/>
              <a:t>与其他进程隔离处理</a:t>
            </a:r>
            <a:r>
              <a:rPr dirty="0"/>
              <a:t> GPU </a:t>
            </a:r>
            <a:r>
              <a:rPr dirty="0" err="1"/>
              <a:t>任务</a:t>
            </a:r>
            <a:r>
              <a:rPr dirty="0"/>
              <a:t>。 </a:t>
            </a:r>
            <a:r>
              <a:rPr dirty="0" err="1"/>
              <a:t>它被分成不同的进程，因为</a:t>
            </a:r>
            <a:r>
              <a:rPr dirty="0"/>
              <a:t> GPU </a:t>
            </a:r>
            <a:r>
              <a:rPr dirty="0" err="1"/>
              <a:t>处理来自多个应用程序的请求并将它们绘制在同一个表面上</a:t>
            </a:r>
            <a:r>
              <a:rPr dirty="0"/>
              <a:t>。</a:t>
            </a:r>
            <a:endParaRPr dirty="0"/>
          </a:p>
          <a:p>
            <a:pPr defTabSz="457200">
              <a:lnSpc>
                <a:spcPct val="150000"/>
              </a:lnSpc>
              <a:defRPr sz="1400">
                <a:solidFill>
                  <a:srgbClr val="1F2329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楷体" panose="02010600040101010101" charset="-122"/>
              </a:defRPr>
            </a:pPr>
            <a:r>
              <a:rPr dirty="0" err="1">
                <a:solidFill>
                  <a:schemeClr val="accent5">
                    <a:satOff val="-3544"/>
                    <a:lumOff val="-10349"/>
                  </a:schemeClr>
                </a:solidFill>
              </a:rPr>
              <a:t>插件进程（Plugin</a:t>
            </a:r>
            <a:r>
              <a:rPr dirty="0">
                <a:solidFill>
                  <a:schemeClr val="accent5">
                    <a:satOff val="-3544"/>
                    <a:lumOff val="-10349"/>
                  </a:schemeClr>
                </a:solidFill>
              </a:rPr>
              <a:t> Process）</a:t>
            </a:r>
            <a:r>
              <a:rPr dirty="0"/>
              <a:t>：</a:t>
            </a:r>
            <a:r>
              <a:rPr dirty="0" err="1"/>
              <a:t>控制网站使用的任何插件，例如</a:t>
            </a:r>
            <a:r>
              <a:rPr dirty="0"/>
              <a:t> Flash。</a:t>
            </a:r>
            <a:endParaRPr dirty="0"/>
          </a:p>
          <a:p>
            <a:pPr defTabSz="457200">
              <a:lnSpc>
                <a:spcPct val="150000"/>
              </a:lnSpc>
              <a:defRPr sz="1400">
                <a:solidFill>
                  <a:srgbClr val="1F2329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楷体" panose="02010600040101010101" charset="-122"/>
              </a:defRPr>
            </a:pPr>
            <a:r>
              <a:rPr dirty="0" err="1">
                <a:solidFill>
                  <a:schemeClr val="accent5">
                    <a:satOff val="-3544"/>
                    <a:lumOff val="-10349"/>
                  </a:schemeClr>
                </a:solidFill>
              </a:rPr>
              <a:t>其他进程（Other</a:t>
            </a:r>
            <a:r>
              <a:rPr dirty="0">
                <a:solidFill>
                  <a:schemeClr val="accent5">
                    <a:satOff val="-3544"/>
                    <a:lumOff val="-10349"/>
                  </a:schemeClr>
                </a:solidFill>
              </a:rPr>
              <a:t> Process）</a:t>
            </a:r>
            <a:r>
              <a:rPr dirty="0"/>
              <a:t>：</a:t>
            </a:r>
            <a:r>
              <a:rPr lang="zh-CN" altLang="en-US" dirty="0"/>
              <a:t>扩展进程、工具进程等。</a:t>
            </a:r>
            <a:r>
              <a:rPr dirty="0"/>
              <a:t>（</a:t>
            </a:r>
            <a:r>
              <a:rPr dirty="0" err="1"/>
              <a:t>浏览器的任务管理器可查看</a:t>
            </a:r>
            <a:r>
              <a:rPr dirty="0"/>
              <a:t>）.</a:t>
            </a:r>
            <a:endParaRPr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 txBox="1"/>
          <p:nvPr/>
        </p:nvSpPr>
        <p:spPr>
          <a:xfrm>
            <a:off x="270014" y="881028"/>
            <a:ext cx="5395079" cy="13360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1400"/>
            </a:pPr>
            <a:r>
              <a:t>Chrome浏览器架构：</a:t>
            </a:r>
          </a:p>
          <a:p>
            <a:pPr>
              <a:lnSpc>
                <a:spcPct val="150000"/>
              </a:lnSpc>
              <a:defRPr sz="1400"/>
            </a:pPr>
          </a:p>
          <a:p>
            <a:pPr>
              <a:lnSpc>
                <a:spcPct val="150000"/>
              </a:lnSpc>
              <a:defRPr sz="1400"/>
            </a:pPr>
            <a:r>
              <a:rPr>
                <a:solidFill>
                  <a:schemeClr val="accent5">
                    <a:satOff val="-3544"/>
                    <a:lumOff val="-10349"/>
                  </a:schemeClr>
                </a:solidFill>
              </a:rPr>
              <a:t>可见部分：</a:t>
            </a:r>
            <a:r>
              <a:t>选项卡（tab页）、地址栏、扩展、工具等等所有可见的功能内容；</a:t>
            </a:r>
          </a:p>
          <a:p>
            <a:pPr>
              <a:lnSpc>
                <a:spcPct val="150000"/>
              </a:lnSpc>
              <a:defRPr sz="1400"/>
            </a:pPr>
            <a:r>
              <a:rPr>
                <a:solidFill>
                  <a:schemeClr val="accent5">
                    <a:satOff val="-3544"/>
                    <a:lumOff val="-10349"/>
                  </a:schemeClr>
                </a:solidFill>
              </a:rPr>
              <a:t>不可见部分</a:t>
            </a:r>
            <a:r>
              <a:t>：NetWork、GPU处理操作等</a:t>
            </a:r>
          </a:p>
        </p:txBody>
      </p:sp>
      <p:pic>
        <p:nvPicPr>
          <p:cNvPr id="135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82934" y="3596870"/>
            <a:ext cx="5848430" cy="218942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6" name="TextBox 25"/>
          <p:cNvSpPr txBox="1"/>
          <p:nvPr/>
        </p:nvSpPr>
        <p:spPr>
          <a:xfrm>
            <a:off x="270014" y="3124573"/>
            <a:ext cx="5395079" cy="13836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defTabSz="457200">
              <a:lnSpc>
                <a:spcPct val="150000"/>
              </a:lnSpc>
              <a:spcBef>
                <a:spcPts val="1600"/>
              </a:spcBef>
              <a:defRPr sz="1400"/>
            </a:pPr>
            <a:r>
              <a:rPr dirty="0" err="1">
                <a:solidFill>
                  <a:schemeClr val="accent2"/>
                </a:solidFill>
              </a:rPr>
              <a:t>地址栏</a:t>
            </a:r>
            <a:r>
              <a:rPr dirty="0" err="1"/>
              <a:t>属于</a:t>
            </a:r>
            <a:r>
              <a:rPr dirty="0" err="1">
                <a:solidFill>
                  <a:schemeClr val="accent5">
                    <a:satOff val="-3544"/>
                    <a:lumOff val="-10349"/>
                  </a:schemeClr>
                </a:solidFill>
              </a:rPr>
              <a:t>UI线程</a:t>
            </a:r>
            <a:r>
              <a:rPr dirty="0" err="1"/>
              <a:t>的一部分。资源不匮乏时（匮乏时会降级为所有tab共用一个renderer进程</a:t>
            </a:r>
            <a:r>
              <a:rPr dirty="0"/>
              <a:t>），</a:t>
            </a:r>
            <a:r>
              <a:rPr dirty="0" err="1"/>
              <a:t>每个</a:t>
            </a:r>
            <a:r>
              <a:rPr dirty="0" err="1">
                <a:solidFill>
                  <a:schemeClr val="accent2"/>
                </a:solidFill>
              </a:rPr>
              <a:t>tab页</a:t>
            </a:r>
            <a:r>
              <a:rPr dirty="0" err="1"/>
              <a:t>都有对应的</a:t>
            </a:r>
            <a:r>
              <a:rPr dirty="0" err="1">
                <a:solidFill>
                  <a:schemeClr val="accent5">
                    <a:satOff val="-3544"/>
                    <a:lumOff val="-10349"/>
                  </a:schemeClr>
                </a:solidFill>
              </a:rPr>
              <a:t>renderer进程</a:t>
            </a:r>
            <a:r>
              <a:rPr dirty="0" err="1"/>
              <a:t>。GPU进程处理GPU任务，由于</a:t>
            </a:r>
            <a:r>
              <a:rPr dirty="0" err="1">
                <a:sym typeface="+mn-ea"/>
              </a:rPr>
              <a:t>GPU进程</a:t>
            </a:r>
            <a:r>
              <a:rPr dirty="0" err="1"/>
              <a:t>可被不同的页面共用，被拆成单独的进程</a:t>
            </a:r>
            <a:r>
              <a:rPr dirty="0"/>
              <a:t>。</a:t>
            </a:r>
            <a:endParaRPr dirty="0"/>
          </a:p>
        </p:txBody>
      </p:sp>
      <p:pic>
        <p:nvPicPr>
          <p:cNvPr id="2" name="图片 1" descr="chrome-task-manage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640" y="267970"/>
            <a:ext cx="5739130" cy="327152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华文仿宋"/>
        <a:ea typeface="华文仿宋"/>
        <a:cs typeface="华文仿宋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华文仿宋" panose="02010600040101010101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华文仿宋" panose="02010600040101010101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华文仿宋"/>
        <a:ea typeface="华文仿宋"/>
        <a:cs typeface="华文仿宋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华文仿宋" panose="02010600040101010101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华文仿宋" panose="02010600040101010101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4794</Words>
  <Application>WPS 文字</Application>
  <PresentationFormat>宽屏</PresentationFormat>
  <Paragraphs>180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7" baseType="lpstr">
      <vt:lpstr>Arial</vt:lpstr>
      <vt:lpstr>方正书宋_GBK</vt:lpstr>
      <vt:lpstr>Wingdings</vt:lpstr>
      <vt:lpstr>华文仿宋</vt:lpstr>
      <vt:lpstr>Arial</vt:lpstr>
      <vt:lpstr>Helvetica Neue</vt:lpstr>
      <vt:lpstr>Menlo Regular</vt:lpstr>
      <vt:lpstr>华文楷体</vt:lpstr>
      <vt:lpstr>微软雅黑</vt:lpstr>
      <vt:lpstr>汉仪旗黑</vt:lpstr>
      <vt:lpstr>宋体</vt:lpstr>
      <vt:lpstr>Arial Unicode MS</vt:lpstr>
      <vt:lpstr>汉仪书宋二KW</vt:lpstr>
      <vt:lpstr>Apple Color Emoji</vt:lpstr>
      <vt:lpstr>Office 主题​​</vt:lpstr>
      <vt:lpstr>PowerPoint 演示文稿</vt:lpstr>
      <vt:lpstr>PowerPoint 演示文稿</vt:lpstr>
      <vt:lpstr>PowerPoint 演示文稿</vt:lpstr>
      <vt:lpstr>Chrome核心计算术语和多进程架构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一个网站是如何显示的</vt:lpstr>
      <vt:lpstr>PowerPoint 演示文稿</vt:lpstr>
      <vt:lpstr>PowerPoint 演示文稿</vt:lpstr>
      <vt:lpstr>PowerPoint 演示文稿</vt:lpstr>
      <vt:lpstr>为什么建议用特定的技术性能优化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tingting</cp:lastModifiedBy>
  <cp:revision>24</cp:revision>
  <dcterms:created xsi:type="dcterms:W3CDTF">2022-03-02T07:49:45Z</dcterms:created>
  <dcterms:modified xsi:type="dcterms:W3CDTF">2022-03-02T07:49:45Z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2052-4.0.1.6533</vt:lpwstr>
  </property>
</Properties>
</file>